
<file path=[Content_Types].xml><?xml version="1.0" encoding="utf-8"?>
<Types xmlns="http://schemas.openxmlformats.org/package/2006/content-types">
  <Default Extension="xml" ContentType="application/xml"/>
  <Default Extension="jpeg" ContentType="image/jpeg"/>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3"/>
  </p:notesMasterIdLst>
  <p:handoutMasterIdLst>
    <p:handoutMasterId r:id="rId4"/>
  </p:handoutMasterIdLst>
  <p:sldIdLst>
    <p:sldId id="256" r:id="rId2"/>
  </p:sldIdLst>
  <p:sldSz cx="43891200" cy="32918400"/>
  <p:notesSz cx="9239250" cy="11982450"/>
  <p:defaultTextStyle>
    <a:defPPr>
      <a:defRPr lang="en-US"/>
    </a:defPPr>
    <a:lvl1pPr algn="l" rtl="0" eaLnBrk="0" fontAlgn="base" hangingPunct="0">
      <a:spcBef>
        <a:spcPct val="0"/>
      </a:spcBef>
      <a:spcAft>
        <a:spcPct val="0"/>
      </a:spcAft>
      <a:defRPr sz="2400" kern="1200">
        <a:solidFill>
          <a:schemeClr val="tx1"/>
        </a:solidFill>
        <a:effectLst>
          <a:outerShdw blurRad="38100" dist="38100" dir="2700000" algn="tl">
            <a:srgbClr val="000000">
              <a:alpha val="43137"/>
            </a:srgbClr>
          </a:outerShdw>
        </a:effectLst>
        <a:latin typeface="Times New Roman" pitchFamily="18" charset="0"/>
        <a:ea typeface="+mn-ea"/>
        <a:cs typeface="+mn-cs"/>
      </a:defRPr>
    </a:lvl1pPr>
    <a:lvl2pPr marL="457200" algn="l" rtl="0" eaLnBrk="0" fontAlgn="base" hangingPunct="0">
      <a:spcBef>
        <a:spcPct val="0"/>
      </a:spcBef>
      <a:spcAft>
        <a:spcPct val="0"/>
      </a:spcAft>
      <a:defRPr sz="2400" kern="1200">
        <a:solidFill>
          <a:schemeClr val="tx1"/>
        </a:solidFill>
        <a:effectLst>
          <a:outerShdw blurRad="38100" dist="38100" dir="2700000" algn="tl">
            <a:srgbClr val="000000">
              <a:alpha val="43137"/>
            </a:srgbClr>
          </a:outerShdw>
        </a:effectLst>
        <a:latin typeface="Times New Roman" pitchFamily="18" charset="0"/>
        <a:ea typeface="+mn-ea"/>
        <a:cs typeface="+mn-cs"/>
      </a:defRPr>
    </a:lvl2pPr>
    <a:lvl3pPr marL="914400" algn="l" rtl="0" eaLnBrk="0" fontAlgn="base" hangingPunct="0">
      <a:spcBef>
        <a:spcPct val="0"/>
      </a:spcBef>
      <a:spcAft>
        <a:spcPct val="0"/>
      </a:spcAft>
      <a:defRPr sz="2400" kern="1200">
        <a:solidFill>
          <a:schemeClr val="tx1"/>
        </a:solidFill>
        <a:effectLst>
          <a:outerShdw blurRad="38100" dist="38100" dir="2700000" algn="tl">
            <a:srgbClr val="000000">
              <a:alpha val="43137"/>
            </a:srgbClr>
          </a:outerShdw>
        </a:effectLst>
        <a:latin typeface="Times New Roman" pitchFamily="18" charset="0"/>
        <a:ea typeface="+mn-ea"/>
        <a:cs typeface="+mn-cs"/>
      </a:defRPr>
    </a:lvl3pPr>
    <a:lvl4pPr marL="1371600" algn="l" rtl="0" eaLnBrk="0" fontAlgn="base" hangingPunct="0">
      <a:spcBef>
        <a:spcPct val="0"/>
      </a:spcBef>
      <a:spcAft>
        <a:spcPct val="0"/>
      </a:spcAft>
      <a:defRPr sz="2400" kern="1200">
        <a:solidFill>
          <a:schemeClr val="tx1"/>
        </a:solidFill>
        <a:effectLst>
          <a:outerShdw blurRad="38100" dist="38100" dir="2700000" algn="tl">
            <a:srgbClr val="000000">
              <a:alpha val="43137"/>
            </a:srgbClr>
          </a:outerShdw>
        </a:effectLst>
        <a:latin typeface="Times New Roman" pitchFamily="18" charset="0"/>
        <a:ea typeface="+mn-ea"/>
        <a:cs typeface="+mn-cs"/>
      </a:defRPr>
    </a:lvl4pPr>
    <a:lvl5pPr marL="1828800" algn="l" rtl="0" eaLnBrk="0" fontAlgn="base" hangingPunct="0">
      <a:spcBef>
        <a:spcPct val="0"/>
      </a:spcBef>
      <a:spcAft>
        <a:spcPct val="0"/>
      </a:spcAft>
      <a:defRPr sz="2400" kern="1200">
        <a:solidFill>
          <a:schemeClr val="tx1"/>
        </a:solidFill>
        <a:effectLst>
          <a:outerShdw blurRad="38100" dist="38100" dir="2700000" algn="tl">
            <a:srgbClr val="000000">
              <a:alpha val="43137"/>
            </a:srgbClr>
          </a:outerShdw>
        </a:effectLst>
        <a:latin typeface="Times New Roman" pitchFamily="18" charset="0"/>
        <a:ea typeface="+mn-ea"/>
        <a:cs typeface="+mn-cs"/>
      </a:defRPr>
    </a:lvl5pPr>
    <a:lvl6pPr marL="2286000" algn="l" defTabSz="914400" rtl="0" eaLnBrk="1" latinLnBrk="0" hangingPunct="1">
      <a:defRPr sz="2400" kern="1200">
        <a:solidFill>
          <a:schemeClr val="tx1"/>
        </a:solidFill>
        <a:effectLst>
          <a:outerShdw blurRad="38100" dist="38100" dir="2700000" algn="tl">
            <a:srgbClr val="000000">
              <a:alpha val="43137"/>
            </a:srgbClr>
          </a:outerShdw>
        </a:effectLst>
        <a:latin typeface="Times New Roman" pitchFamily="18" charset="0"/>
        <a:ea typeface="+mn-ea"/>
        <a:cs typeface="+mn-cs"/>
      </a:defRPr>
    </a:lvl6pPr>
    <a:lvl7pPr marL="2743200" algn="l" defTabSz="914400" rtl="0" eaLnBrk="1" latinLnBrk="0" hangingPunct="1">
      <a:defRPr sz="2400" kern="1200">
        <a:solidFill>
          <a:schemeClr val="tx1"/>
        </a:solidFill>
        <a:effectLst>
          <a:outerShdw blurRad="38100" dist="38100" dir="2700000" algn="tl">
            <a:srgbClr val="000000">
              <a:alpha val="43137"/>
            </a:srgbClr>
          </a:outerShdw>
        </a:effectLst>
        <a:latin typeface="Times New Roman" pitchFamily="18" charset="0"/>
        <a:ea typeface="+mn-ea"/>
        <a:cs typeface="+mn-cs"/>
      </a:defRPr>
    </a:lvl7pPr>
    <a:lvl8pPr marL="3200400" algn="l" defTabSz="914400" rtl="0" eaLnBrk="1" latinLnBrk="0" hangingPunct="1">
      <a:defRPr sz="2400" kern="1200">
        <a:solidFill>
          <a:schemeClr val="tx1"/>
        </a:solidFill>
        <a:effectLst>
          <a:outerShdw blurRad="38100" dist="38100" dir="2700000" algn="tl">
            <a:srgbClr val="000000">
              <a:alpha val="43137"/>
            </a:srgbClr>
          </a:outerShdw>
        </a:effectLst>
        <a:latin typeface="Times New Roman" pitchFamily="18" charset="0"/>
        <a:ea typeface="+mn-ea"/>
        <a:cs typeface="+mn-cs"/>
      </a:defRPr>
    </a:lvl8pPr>
    <a:lvl9pPr marL="3657600" algn="l" defTabSz="914400" rtl="0" eaLnBrk="1" latinLnBrk="0" hangingPunct="1">
      <a:defRPr sz="2400" kern="1200">
        <a:solidFill>
          <a:schemeClr val="tx1"/>
        </a:solidFill>
        <a:effectLst>
          <a:outerShdw blurRad="38100" dist="38100" dir="2700000" algn="tl">
            <a:srgbClr val="000000">
              <a:alpha val="43137"/>
            </a:srgbClr>
          </a:outerShdw>
        </a:effectLst>
        <a:latin typeface="Times New Roman" pitchFamily="18" charset="0"/>
        <a:ea typeface="+mn-ea"/>
        <a:cs typeface="+mn-cs"/>
      </a:defRPr>
    </a:lvl9pPr>
  </p:defaultTextStyle>
  <p:extLst>
    <p:ext uri="{EFAFB233-063F-42B5-8137-9DF3F51BA10A}">
      <p15:sldGuideLst xmlns:p15="http://schemas.microsoft.com/office/powerpoint/2012/main">
        <p15:guide id="1" orient="horz" pos="11088">
          <p15:clr>
            <a:srgbClr val="A4A3A4"/>
          </p15:clr>
        </p15:guide>
        <p15:guide id="2" pos="13440">
          <p15:clr>
            <a:srgbClr val="A4A3A4"/>
          </p15:clr>
        </p15:guide>
      </p15:sldGuideLst>
    </p:ext>
    <p:ext uri="{2D200454-40CA-4A62-9FC3-DE9A4176ACB9}">
      <p15:notesGuideLst xmlns:p15="http://schemas.microsoft.com/office/powerpoint/2012/main">
        <p15:guide id="1" orient="horz" pos="3774">
          <p15:clr>
            <a:srgbClr val="A4A3A4"/>
          </p15:clr>
        </p15:guide>
        <p15:guide id="2" pos="2909">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3F75"/>
    <a:srgbClr val="EAEAEA"/>
    <a:srgbClr val="3399FF"/>
    <a:srgbClr val="A9A9BB"/>
    <a:srgbClr val="ABABB9"/>
    <a:srgbClr val="9E9EC6"/>
    <a:srgbClr val="9696D0"/>
    <a:srgbClr val="B5B5EF"/>
    <a:srgbClr val="ACACF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5620"/>
    <p:restoredTop sz="93654" autoAdjust="0"/>
  </p:normalViewPr>
  <p:slideViewPr>
    <p:cSldViewPr>
      <p:cViewPr>
        <p:scale>
          <a:sx n="15" d="100"/>
          <a:sy n="15" d="100"/>
        </p:scale>
        <p:origin x="2816" y="1064"/>
      </p:cViewPr>
      <p:guideLst>
        <p:guide orient="horz" pos="11088"/>
        <p:guide pos="13440"/>
      </p:guideLst>
    </p:cSldViewPr>
  </p:slideViewPr>
  <p:outlineViewPr>
    <p:cViewPr>
      <p:scale>
        <a:sx n="33" d="100"/>
        <a:sy n="33" d="100"/>
      </p:scale>
      <p:origin x="0" y="0"/>
    </p:cViewPr>
  </p:outlineViewPr>
  <p:notesTextViewPr>
    <p:cViewPr>
      <p:scale>
        <a:sx n="100" d="100"/>
        <a:sy n="100" d="100"/>
      </p:scale>
      <p:origin x="0" y="0"/>
    </p:cViewPr>
  </p:notesTextViewPr>
  <p:notesViewPr>
    <p:cSldViewPr>
      <p:cViewPr varScale="1">
        <p:scale>
          <a:sx n="37" d="100"/>
          <a:sy n="37" d="100"/>
        </p:scale>
        <p:origin x="-1488" y="-84"/>
      </p:cViewPr>
      <p:guideLst>
        <p:guide orient="horz" pos="3774"/>
        <p:guide pos="2909"/>
      </p:guideLst>
    </p:cSldViewPr>
  </p:notes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4" Type="http://schemas.openxmlformats.org/officeDocument/2006/relationships/handoutMaster" Target="handoutMasters/handoutMaster1.xml"/><Relationship Id="rId5" Type="http://schemas.openxmlformats.org/officeDocument/2006/relationships/presProps" Target="presProps.xml"/><Relationship Id="rId6" Type="http://schemas.openxmlformats.org/officeDocument/2006/relationships/viewProps" Target="viewProps.xml"/><Relationship Id="rId7" Type="http://schemas.openxmlformats.org/officeDocument/2006/relationships/theme" Target="theme/theme1.xml"/><Relationship Id="rId8"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46" name="Rectangle 2"/>
          <p:cNvSpPr>
            <a:spLocks noGrp="1" noChangeArrowheads="1"/>
          </p:cNvSpPr>
          <p:nvPr>
            <p:ph type="hdr" sz="quarter"/>
          </p:nvPr>
        </p:nvSpPr>
        <p:spPr bwMode="auto">
          <a:xfrm>
            <a:off x="0" y="0"/>
            <a:ext cx="4002088" cy="59848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114984" tIns="57492" rIns="114984" bIns="57492" numCol="1" anchor="t" anchorCtr="0" compatLnSpc="1">
            <a:prstTxWarp prst="textNoShape">
              <a:avLst/>
            </a:prstTxWarp>
          </a:bodyPr>
          <a:lstStyle>
            <a:lvl1pPr defTabSz="1149350">
              <a:defRPr sz="1500">
                <a:effectLst/>
              </a:defRPr>
            </a:lvl1pPr>
          </a:lstStyle>
          <a:p>
            <a:endParaRPr lang="en-US" altLang="zh-CN"/>
          </a:p>
        </p:txBody>
      </p:sp>
      <p:sp>
        <p:nvSpPr>
          <p:cNvPr id="6147" name="Rectangle 3"/>
          <p:cNvSpPr>
            <a:spLocks noGrp="1" noChangeArrowheads="1"/>
          </p:cNvSpPr>
          <p:nvPr>
            <p:ph type="dt" sz="quarter" idx="1"/>
          </p:nvPr>
        </p:nvSpPr>
        <p:spPr bwMode="auto">
          <a:xfrm>
            <a:off x="5235575" y="0"/>
            <a:ext cx="4002088" cy="59848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114984" tIns="57492" rIns="114984" bIns="57492" numCol="1" anchor="t" anchorCtr="0" compatLnSpc="1">
            <a:prstTxWarp prst="textNoShape">
              <a:avLst/>
            </a:prstTxWarp>
          </a:bodyPr>
          <a:lstStyle>
            <a:lvl1pPr algn="r" defTabSz="1149350">
              <a:defRPr sz="1500">
                <a:effectLst/>
              </a:defRPr>
            </a:lvl1pPr>
          </a:lstStyle>
          <a:p>
            <a:endParaRPr lang="en-US" altLang="zh-CN"/>
          </a:p>
        </p:txBody>
      </p:sp>
      <p:sp>
        <p:nvSpPr>
          <p:cNvPr id="6148" name="Rectangle 4"/>
          <p:cNvSpPr>
            <a:spLocks noGrp="1" noChangeArrowheads="1"/>
          </p:cNvSpPr>
          <p:nvPr>
            <p:ph type="ftr" sz="quarter" idx="2"/>
          </p:nvPr>
        </p:nvSpPr>
        <p:spPr bwMode="auto">
          <a:xfrm>
            <a:off x="0" y="11380788"/>
            <a:ext cx="4002088" cy="6000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114984" tIns="57492" rIns="114984" bIns="57492" numCol="1" anchor="b" anchorCtr="0" compatLnSpc="1">
            <a:prstTxWarp prst="textNoShape">
              <a:avLst/>
            </a:prstTxWarp>
          </a:bodyPr>
          <a:lstStyle>
            <a:lvl1pPr defTabSz="1149350">
              <a:defRPr sz="1500">
                <a:effectLst/>
              </a:defRPr>
            </a:lvl1pPr>
          </a:lstStyle>
          <a:p>
            <a:endParaRPr lang="en-US" altLang="zh-CN"/>
          </a:p>
        </p:txBody>
      </p:sp>
      <p:sp>
        <p:nvSpPr>
          <p:cNvPr id="6149" name="Rectangle 5"/>
          <p:cNvSpPr>
            <a:spLocks noGrp="1" noChangeArrowheads="1"/>
          </p:cNvSpPr>
          <p:nvPr>
            <p:ph type="sldNum" sz="quarter" idx="3"/>
          </p:nvPr>
        </p:nvSpPr>
        <p:spPr bwMode="auto">
          <a:xfrm>
            <a:off x="5235575" y="11380788"/>
            <a:ext cx="4002088" cy="6000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114984" tIns="57492" rIns="114984" bIns="57492" numCol="1" anchor="b" anchorCtr="0" compatLnSpc="1">
            <a:prstTxWarp prst="textNoShape">
              <a:avLst/>
            </a:prstTxWarp>
          </a:bodyPr>
          <a:lstStyle>
            <a:lvl1pPr algn="r" defTabSz="1149350">
              <a:defRPr sz="1500">
                <a:effectLst/>
              </a:defRPr>
            </a:lvl1pPr>
          </a:lstStyle>
          <a:p>
            <a:fld id="{56A6134A-9986-4884-ADAB-C57241D32564}" type="slidenum">
              <a:rPr lang="zh-CN" altLang="en-US"/>
              <a:pPr/>
              <a:t>‹#›</a:t>
            </a:fld>
            <a:endParaRPr lang="en-US" altLang="zh-CN"/>
          </a:p>
        </p:txBody>
      </p:sp>
    </p:spTree>
    <p:extLst>
      <p:ext uri="{BB962C8B-B14F-4D97-AF65-F5344CB8AC3E}">
        <p14:creationId xmlns:p14="http://schemas.microsoft.com/office/powerpoint/2010/main" val="93486272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0" y="0"/>
            <a:ext cx="3983038" cy="59213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114976" tIns="57487" rIns="114976" bIns="57487" numCol="1" anchor="t" anchorCtr="0" compatLnSpc="1">
            <a:prstTxWarp prst="textNoShape">
              <a:avLst/>
            </a:prstTxWarp>
          </a:bodyPr>
          <a:lstStyle>
            <a:lvl1pPr defTabSz="1149350">
              <a:defRPr sz="1500">
                <a:effectLst/>
              </a:defRPr>
            </a:lvl1pPr>
          </a:lstStyle>
          <a:p>
            <a:endParaRPr lang="en-US" altLang="zh-CN"/>
          </a:p>
        </p:txBody>
      </p:sp>
      <p:sp>
        <p:nvSpPr>
          <p:cNvPr id="4099" name="Rectangle 3"/>
          <p:cNvSpPr>
            <a:spLocks noGrp="1" noChangeArrowheads="1"/>
          </p:cNvSpPr>
          <p:nvPr>
            <p:ph type="dt" idx="1"/>
          </p:nvPr>
        </p:nvSpPr>
        <p:spPr bwMode="auto">
          <a:xfrm>
            <a:off x="5241925" y="0"/>
            <a:ext cx="3983038" cy="59213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114976" tIns="57487" rIns="114976" bIns="57487" numCol="1" anchor="t" anchorCtr="0" compatLnSpc="1">
            <a:prstTxWarp prst="textNoShape">
              <a:avLst/>
            </a:prstTxWarp>
          </a:bodyPr>
          <a:lstStyle>
            <a:lvl1pPr algn="r" defTabSz="1149350">
              <a:defRPr sz="1500">
                <a:effectLst/>
              </a:defRPr>
            </a:lvl1pPr>
          </a:lstStyle>
          <a:p>
            <a:endParaRPr lang="en-US" altLang="zh-CN"/>
          </a:p>
        </p:txBody>
      </p:sp>
      <p:sp>
        <p:nvSpPr>
          <p:cNvPr id="2052" name="Rectangle 4"/>
          <p:cNvSpPr>
            <a:spLocks noGrp="1" noRot="1" noChangeAspect="1" noChangeArrowheads="1" noTextEdit="1"/>
          </p:cNvSpPr>
          <p:nvPr>
            <p:ph type="sldImg" idx="2"/>
          </p:nvPr>
        </p:nvSpPr>
        <p:spPr bwMode="auto">
          <a:xfrm>
            <a:off x="1582738" y="889000"/>
            <a:ext cx="6059487" cy="4545013"/>
          </a:xfrm>
          <a:prstGeom prst="rect">
            <a:avLst/>
          </a:prstGeom>
          <a:noFill/>
          <a:ln w="9525">
            <a:solidFill>
              <a:srgbClr val="000000"/>
            </a:solidFill>
            <a:miter lim="800000"/>
            <a:headEnd/>
            <a:tailEnd/>
          </a:ln>
          <a:effectLst/>
          <a:extLst>
            <a:ext uri="{909E8E84-426E-40dd-AFC4-6F175D3DCCD1}">
              <a14:hiddenFill xmlns:a14="http://schemas.microsoft.com/office/drawing/2010/main" xmlns="">
                <a:solidFill>
                  <a:srgbClr val="FFFFFF"/>
                </a:solidFill>
              </a14:hiddenFill>
            </a:ext>
            <a:ext uri="{AF507438-7753-43e0-B8FC-AC1667EBCBE1}">
              <a14:hiddenEffects xmlns:a14="http://schemas.microsoft.com/office/drawing/2010/main" xmlns="">
                <a:effectLst>
                  <a:outerShdw dist="35921" dir="2700000" algn="ctr" rotWithShape="0">
                    <a:srgbClr val="808080"/>
                  </a:outerShdw>
                </a:effectLst>
              </a14:hiddenEffects>
            </a:ext>
            <a:ext uri="{53640926-AAD7-44d8-BBD7-CCE9431645EC}">
              <a14:shadowObscured xmlns:a14="http://schemas.microsoft.com/office/drawing/2010/main" xmlns="" val="1"/>
            </a:ext>
          </a:extLst>
        </p:spPr>
      </p:sp>
      <p:sp>
        <p:nvSpPr>
          <p:cNvPr id="4101" name="Rectangle 5"/>
          <p:cNvSpPr>
            <a:spLocks noGrp="1" noChangeArrowheads="1"/>
          </p:cNvSpPr>
          <p:nvPr>
            <p:ph type="body" sz="quarter" idx="3"/>
          </p:nvPr>
        </p:nvSpPr>
        <p:spPr bwMode="auto">
          <a:xfrm>
            <a:off x="1257300" y="5732463"/>
            <a:ext cx="6708775" cy="533558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114976" tIns="57487" rIns="114976" bIns="57487" numCol="1" anchor="t" anchorCtr="0" compatLnSpc="1">
            <a:prstTxWarp prst="textNoShape">
              <a:avLst/>
            </a:prstTxWarp>
          </a:bodyPr>
          <a:lstStyle/>
          <a:p>
            <a:pPr lvl="0"/>
            <a:r>
              <a:rPr lang="en-US" altLang="zh-CN" noProof="0" smtClean="0"/>
              <a:t>Click to edit Master text styles</a:t>
            </a:r>
          </a:p>
          <a:p>
            <a:pPr lvl="1"/>
            <a:r>
              <a:rPr lang="en-US" altLang="zh-CN" noProof="0" smtClean="0"/>
              <a:t>Second level</a:t>
            </a:r>
          </a:p>
          <a:p>
            <a:pPr lvl="2"/>
            <a:r>
              <a:rPr lang="en-US" altLang="zh-CN" noProof="0" smtClean="0"/>
              <a:t>Third level</a:t>
            </a:r>
          </a:p>
          <a:p>
            <a:pPr lvl="3"/>
            <a:r>
              <a:rPr lang="en-US" altLang="zh-CN" noProof="0" smtClean="0"/>
              <a:t>Fourth level</a:t>
            </a:r>
          </a:p>
          <a:p>
            <a:pPr lvl="4"/>
            <a:r>
              <a:rPr lang="en-US" altLang="zh-CN" noProof="0" smtClean="0"/>
              <a:t>Fifth level</a:t>
            </a:r>
          </a:p>
        </p:txBody>
      </p:sp>
      <p:sp>
        <p:nvSpPr>
          <p:cNvPr id="4102" name="Rectangle 6"/>
          <p:cNvSpPr>
            <a:spLocks noGrp="1" noChangeArrowheads="1"/>
          </p:cNvSpPr>
          <p:nvPr>
            <p:ph type="ftr" sz="quarter" idx="4"/>
          </p:nvPr>
        </p:nvSpPr>
        <p:spPr bwMode="auto">
          <a:xfrm>
            <a:off x="0" y="11363325"/>
            <a:ext cx="3983038" cy="59372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114976" tIns="57487" rIns="114976" bIns="57487" numCol="1" anchor="b" anchorCtr="0" compatLnSpc="1">
            <a:prstTxWarp prst="textNoShape">
              <a:avLst/>
            </a:prstTxWarp>
          </a:bodyPr>
          <a:lstStyle>
            <a:lvl1pPr defTabSz="1149350">
              <a:defRPr sz="1500">
                <a:effectLst/>
              </a:defRPr>
            </a:lvl1pPr>
          </a:lstStyle>
          <a:p>
            <a:endParaRPr lang="en-US" altLang="zh-CN"/>
          </a:p>
        </p:txBody>
      </p:sp>
      <p:sp>
        <p:nvSpPr>
          <p:cNvPr id="4103" name="Rectangle 7"/>
          <p:cNvSpPr>
            <a:spLocks noGrp="1" noChangeArrowheads="1"/>
          </p:cNvSpPr>
          <p:nvPr>
            <p:ph type="sldNum" sz="quarter" idx="5"/>
          </p:nvPr>
        </p:nvSpPr>
        <p:spPr bwMode="auto">
          <a:xfrm>
            <a:off x="5241925" y="11363325"/>
            <a:ext cx="3983038" cy="59372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114976" tIns="57487" rIns="114976" bIns="57487" numCol="1" anchor="b" anchorCtr="0" compatLnSpc="1">
            <a:prstTxWarp prst="textNoShape">
              <a:avLst/>
            </a:prstTxWarp>
          </a:bodyPr>
          <a:lstStyle>
            <a:lvl1pPr algn="r" defTabSz="1149350">
              <a:defRPr sz="1500">
                <a:effectLst/>
              </a:defRPr>
            </a:lvl1pPr>
          </a:lstStyle>
          <a:p>
            <a:fld id="{23124DF2-DDA8-402F-81DD-AC1D1E5694AB}" type="slidenum">
              <a:rPr lang="zh-CN" altLang="en-US"/>
              <a:pPr/>
              <a:t>‹#›</a:t>
            </a:fld>
            <a:endParaRPr lang="en-US" altLang="zh-CN"/>
          </a:p>
        </p:txBody>
      </p:sp>
    </p:spTree>
    <p:extLst>
      <p:ext uri="{BB962C8B-B14F-4D97-AF65-F5344CB8AC3E}">
        <p14:creationId xmlns:p14="http://schemas.microsoft.com/office/powerpoint/2010/main" val="190401942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7"/>
          <p:cNvSpPr>
            <a:spLocks noGrp="1" noChangeArrowheads="1"/>
          </p:cNvSpPr>
          <p:nvPr>
            <p:ph type="sldNum" sz="quarter" idx="5"/>
          </p:nvPr>
        </p:nvSpPr>
        <p:spPr>
          <a:noFill/>
        </p:spPr>
        <p:txBody>
          <a:bodyPr/>
          <a:lstStyle>
            <a:lvl1pPr defTabSz="1149350">
              <a:defRPr sz="2400">
                <a:solidFill>
                  <a:schemeClr val="tx1"/>
                </a:solidFill>
                <a:latin typeface="Times New Roman" pitchFamily="18" charset="0"/>
              </a:defRPr>
            </a:lvl1pPr>
            <a:lvl2pPr marL="742950" indent="-285750" defTabSz="1149350">
              <a:defRPr sz="2400">
                <a:solidFill>
                  <a:schemeClr val="tx1"/>
                </a:solidFill>
                <a:latin typeface="Times New Roman" pitchFamily="18" charset="0"/>
              </a:defRPr>
            </a:lvl2pPr>
            <a:lvl3pPr marL="1143000" indent="-228600" defTabSz="1149350">
              <a:defRPr sz="2400">
                <a:solidFill>
                  <a:schemeClr val="tx1"/>
                </a:solidFill>
                <a:latin typeface="Times New Roman" pitchFamily="18" charset="0"/>
              </a:defRPr>
            </a:lvl3pPr>
            <a:lvl4pPr marL="1600200" indent="-228600" defTabSz="1149350">
              <a:defRPr sz="2400">
                <a:solidFill>
                  <a:schemeClr val="tx1"/>
                </a:solidFill>
                <a:latin typeface="Times New Roman" pitchFamily="18" charset="0"/>
              </a:defRPr>
            </a:lvl4pPr>
            <a:lvl5pPr marL="2057400" indent="-228600" defTabSz="1149350">
              <a:defRPr sz="2400">
                <a:solidFill>
                  <a:schemeClr val="tx1"/>
                </a:solidFill>
                <a:latin typeface="Times New Roman" pitchFamily="18" charset="0"/>
              </a:defRPr>
            </a:lvl5pPr>
            <a:lvl6pPr marL="2514600" indent="-228600" defTabSz="1149350" eaLnBrk="0" fontAlgn="base" hangingPunct="0">
              <a:spcBef>
                <a:spcPct val="0"/>
              </a:spcBef>
              <a:spcAft>
                <a:spcPct val="0"/>
              </a:spcAft>
              <a:defRPr sz="2400">
                <a:solidFill>
                  <a:schemeClr val="tx1"/>
                </a:solidFill>
                <a:latin typeface="Times New Roman" pitchFamily="18" charset="0"/>
              </a:defRPr>
            </a:lvl6pPr>
            <a:lvl7pPr marL="2971800" indent="-228600" defTabSz="1149350" eaLnBrk="0" fontAlgn="base" hangingPunct="0">
              <a:spcBef>
                <a:spcPct val="0"/>
              </a:spcBef>
              <a:spcAft>
                <a:spcPct val="0"/>
              </a:spcAft>
              <a:defRPr sz="2400">
                <a:solidFill>
                  <a:schemeClr val="tx1"/>
                </a:solidFill>
                <a:latin typeface="Times New Roman" pitchFamily="18" charset="0"/>
              </a:defRPr>
            </a:lvl7pPr>
            <a:lvl8pPr marL="3429000" indent="-228600" defTabSz="1149350" eaLnBrk="0" fontAlgn="base" hangingPunct="0">
              <a:spcBef>
                <a:spcPct val="0"/>
              </a:spcBef>
              <a:spcAft>
                <a:spcPct val="0"/>
              </a:spcAft>
              <a:defRPr sz="2400">
                <a:solidFill>
                  <a:schemeClr val="tx1"/>
                </a:solidFill>
                <a:latin typeface="Times New Roman" pitchFamily="18" charset="0"/>
              </a:defRPr>
            </a:lvl8pPr>
            <a:lvl9pPr marL="3886200" indent="-228600" defTabSz="1149350" eaLnBrk="0" fontAlgn="base" hangingPunct="0">
              <a:spcBef>
                <a:spcPct val="0"/>
              </a:spcBef>
              <a:spcAft>
                <a:spcPct val="0"/>
              </a:spcAft>
              <a:defRPr sz="2400">
                <a:solidFill>
                  <a:schemeClr val="tx1"/>
                </a:solidFill>
                <a:latin typeface="Times New Roman" pitchFamily="18" charset="0"/>
              </a:defRPr>
            </a:lvl9pPr>
          </a:lstStyle>
          <a:p>
            <a:fld id="{D5580D61-8B82-42C3-9A37-58134866DD67}" type="slidenum">
              <a:rPr lang="zh-CN" altLang="en-US" sz="1500"/>
              <a:pPr/>
              <a:t>1</a:t>
            </a:fld>
            <a:endParaRPr lang="en-US" altLang="zh-CN" sz="1500"/>
          </a:p>
        </p:txBody>
      </p:sp>
      <p:sp>
        <p:nvSpPr>
          <p:cNvPr id="3075" name="Rectangle 2"/>
          <p:cNvSpPr>
            <a:spLocks noGrp="1" noRot="1" noChangeAspect="1" noChangeArrowheads="1" noTextEdit="1"/>
          </p:cNvSpPr>
          <p:nvPr>
            <p:ph type="sldImg"/>
          </p:nvPr>
        </p:nvSpPr>
        <p:spPr>
          <a:ln/>
        </p:spPr>
      </p:sp>
      <p:sp>
        <p:nvSpPr>
          <p:cNvPr id="3076" name="Rectangle 3"/>
          <p:cNvSpPr>
            <a:spLocks noGrp="1" noChangeArrowheads="1"/>
          </p:cNvSpPr>
          <p:nvPr>
            <p:ph type="body" idx="1"/>
          </p:nvPr>
        </p:nvSpPr>
        <p:spPr>
          <a:noFill/>
        </p:spPr>
        <p:txBody>
          <a:bodyPr/>
          <a:lstStyle/>
          <a:p>
            <a:endParaRPr lang="zh-CN" altLang="en-US" smtClean="0"/>
          </a:p>
        </p:txBody>
      </p:sp>
    </p:spTree>
    <p:extLst>
      <p:ext uri="{BB962C8B-B14F-4D97-AF65-F5344CB8AC3E}">
        <p14:creationId xmlns:p14="http://schemas.microsoft.com/office/powerpoint/2010/main" val="136500194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292123" y="10226675"/>
            <a:ext cx="37306956" cy="7054850"/>
          </a:xfrm>
          <a:prstGeom prst="rect">
            <a:avLst/>
          </a:prstGeom>
        </p:spPr>
        <p:txBody>
          <a:bodyPr/>
          <a:lstStyle/>
          <a:p>
            <a:r>
              <a:rPr lang="en-US" smtClean="0"/>
              <a:t>Click to edit Master title style</a:t>
            </a:r>
            <a:endParaRPr lang="en-US"/>
          </a:p>
        </p:txBody>
      </p:sp>
      <p:sp>
        <p:nvSpPr>
          <p:cNvPr id="3" name="Subtitle 2"/>
          <p:cNvSpPr>
            <a:spLocks noGrp="1"/>
          </p:cNvSpPr>
          <p:nvPr>
            <p:ph type="subTitle" idx="1"/>
          </p:nvPr>
        </p:nvSpPr>
        <p:spPr>
          <a:xfrm>
            <a:off x="6584245" y="18653125"/>
            <a:ext cx="30722711" cy="841375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411660122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2194279" y="1317625"/>
            <a:ext cx="39502644" cy="5486400"/>
          </a:xfrm>
          <a:prstGeom prst="rect">
            <a:avLst/>
          </a:prstGeom>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2194279" y="7680325"/>
            <a:ext cx="39502644" cy="21724938"/>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19382205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1821967" y="1317625"/>
            <a:ext cx="9874956" cy="28087638"/>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2194278" y="1317625"/>
            <a:ext cx="29492222" cy="28087638"/>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83151270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194279" y="1317625"/>
            <a:ext cx="39502644" cy="5486400"/>
          </a:xfrm>
          <a:prstGeom prst="rect">
            <a:avLst/>
          </a:prstGeom>
        </p:spPr>
        <p:txBody>
          <a:bodyPr/>
          <a:lstStyle/>
          <a:p>
            <a:r>
              <a:rPr lang="en-US" smtClean="0"/>
              <a:t>Click to edit Master title style</a:t>
            </a:r>
            <a:endParaRPr lang="en-US"/>
          </a:p>
        </p:txBody>
      </p:sp>
      <p:sp>
        <p:nvSpPr>
          <p:cNvPr id="3" name="Content Placeholder 2"/>
          <p:cNvSpPr>
            <a:spLocks noGrp="1"/>
          </p:cNvSpPr>
          <p:nvPr>
            <p:ph idx="1"/>
          </p:nvPr>
        </p:nvSpPr>
        <p:spPr>
          <a:xfrm>
            <a:off x="2194279" y="7680325"/>
            <a:ext cx="39502644" cy="21724938"/>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24430835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3467101" y="21153439"/>
            <a:ext cx="37306956" cy="6537325"/>
          </a:xfrm>
          <a:prstGeom prst="rect">
            <a:avLst/>
          </a:prstGeo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3467101" y="13952538"/>
            <a:ext cx="37306956" cy="7200900"/>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172244965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2194279" y="1317625"/>
            <a:ext cx="39502644" cy="5486400"/>
          </a:xfrm>
          <a:prstGeom prst="rect">
            <a:avLst/>
          </a:prstGeom>
        </p:spPr>
        <p:txBody>
          <a:bodyPr/>
          <a:lstStyle/>
          <a:p>
            <a:r>
              <a:rPr lang="en-US" smtClean="0"/>
              <a:t>Click to edit Master title style</a:t>
            </a:r>
            <a:endParaRPr lang="en-US"/>
          </a:p>
        </p:txBody>
      </p:sp>
      <p:sp>
        <p:nvSpPr>
          <p:cNvPr id="3" name="Content Placeholder 2"/>
          <p:cNvSpPr>
            <a:spLocks noGrp="1"/>
          </p:cNvSpPr>
          <p:nvPr>
            <p:ph sz="half" idx="1"/>
          </p:nvPr>
        </p:nvSpPr>
        <p:spPr>
          <a:xfrm>
            <a:off x="2194279" y="7680325"/>
            <a:ext cx="19683588" cy="21724938"/>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22013334" y="7680325"/>
            <a:ext cx="19683589" cy="21724938"/>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50497320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194279" y="1317625"/>
            <a:ext cx="39502644" cy="5486400"/>
          </a:xfrm>
          <a:prstGeom prst="rect">
            <a:avLst/>
          </a:prstGeo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2194278" y="7369176"/>
            <a:ext cx="19392900" cy="3070225"/>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2194278" y="10439401"/>
            <a:ext cx="19392900" cy="18965863"/>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22295556" y="7369176"/>
            <a:ext cx="19401367" cy="3070225"/>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22295556" y="10439401"/>
            <a:ext cx="19401367" cy="18965863"/>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62059614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2194279" y="1317625"/>
            <a:ext cx="39502644" cy="5486400"/>
          </a:xfrm>
          <a:prstGeom prst="rect">
            <a:avLst/>
          </a:prstGeom>
        </p:spPr>
        <p:txBody>
          <a:bodyPr/>
          <a:lstStyle/>
          <a:p>
            <a:r>
              <a:rPr lang="en-US" smtClean="0"/>
              <a:t>Click to edit Master title style</a:t>
            </a:r>
            <a:endParaRPr lang="en-US"/>
          </a:p>
        </p:txBody>
      </p:sp>
    </p:spTree>
    <p:extLst>
      <p:ext uri="{BB962C8B-B14F-4D97-AF65-F5344CB8AC3E}">
        <p14:creationId xmlns:p14="http://schemas.microsoft.com/office/powerpoint/2010/main" val="224570457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51098106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194278" y="1311275"/>
            <a:ext cx="14439900" cy="5576888"/>
          </a:xfrm>
          <a:prstGeom prst="rect">
            <a:avLst/>
          </a:prstGeo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17160523" y="1311275"/>
            <a:ext cx="24536400" cy="28093988"/>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2194278" y="6888163"/>
            <a:ext cx="14439900" cy="22517100"/>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411175467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603545" y="23042564"/>
            <a:ext cx="26334156" cy="2720975"/>
          </a:xfrm>
          <a:prstGeom prst="rect">
            <a:avLst/>
          </a:prstGeo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8603545" y="2941639"/>
            <a:ext cx="26334156" cy="19750087"/>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8603545" y="25763539"/>
            <a:ext cx="26334156" cy="3862387"/>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673959152"/>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3074988" rtl="0" eaLnBrk="0" fontAlgn="base" hangingPunct="0">
        <a:spcBef>
          <a:spcPct val="0"/>
        </a:spcBef>
        <a:spcAft>
          <a:spcPct val="0"/>
        </a:spcAft>
        <a:defRPr sz="14800">
          <a:solidFill>
            <a:schemeClr val="tx2"/>
          </a:solidFill>
          <a:latin typeface="+mj-lt"/>
          <a:ea typeface="+mj-ea"/>
          <a:cs typeface="+mj-cs"/>
        </a:defRPr>
      </a:lvl1pPr>
      <a:lvl2pPr algn="ctr" defTabSz="3074988" rtl="0" eaLnBrk="0" fontAlgn="base" hangingPunct="0">
        <a:spcBef>
          <a:spcPct val="0"/>
        </a:spcBef>
        <a:spcAft>
          <a:spcPct val="0"/>
        </a:spcAft>
        <a:defRPr sz="14800">
          <a:solidFill>
            <a:schemeClr val="tx2"/>
          </a:solidFill>
          <a:latin typeface="Times New Roman" pitchFamily="18" charset="0"/>
        </a:defRPr>
      </a:lvl2pPr>
      <a:lvl3pPr algn="ctr" defTabSz="3074988" rtl="0" eaLnBrk="0" fontAlgn="base" hangingPunct="0">
        <a:spcBef>
          <a:spcPct val="0"/>
        </a:spcBef>
        <a:spcAft>
          <a:spcPct val="0"/>
        </a:spcAft>
        <a:defRPr sz="14800">
          <a:solidFill>
            <a:schemeClr val="tx2"/>
          </a:solidFill>
          <a:latin typeface="Times New Roman" pitchFamily="18" charset="0"/>
        </a:defRPr>
      </a:lvl3pPr>
      <a:lvl4pPr algn="ctr" defTabSz="3074988" rtl="0" eaLnBrk="0" fontAlgn="base" hangingPunct="0">
        <a:spcBef>
          <a:spcPct val="0"/>
        </a:spcBef>
        <a:spcAft>
          <a:spcPct val="0"/>
        </a:spcAft>
        <a:defRPr sz="14800">
          <a:solidFill>
            <a:schemeClr val="tx2"/>
          </a:solidFill>
          <a:latin typeface="Times New Roman" pitchFamily="18" charset="0"/>
        </a:defRPr>
      </a:lvl4pPr>
      <a:lvl5pPr algn="ctr" defTabSz="3074988" rtl="0" eaLnBrk="0" fontAlgn="base" hangingPunct="0">
        <a:spcBef>
          <a:spcPct val="0"/>
        </a:spcBef>
        <a:spcAft>
          <a:spcPct val="0"/>
        </a:spcAft>
        <a:defRPr sz="14800">
          <a:solidFill>
            <a:schemeClr val="tx2"/>
          </a:solidFill>
          <a:latin typeface="Times New Roman" pitchFamily="18" charset="0"/>
        </a:defRPr>
      </a:lvl5pPr>
      <a:lvl6pPr marL="457200" algn="ctr" defTabSz="3074988" rtl="0" eaLnBrk="0" fontAlgn="base" hangingPunct="0">
        <a:spcBef>
          <a:spcPct val="0"/>
        </a:spcBef>
        <a:spcAft>
          <a:spcPct val="0"/>
        </a:spcAft>
        <a:defRPr sz="14800">
          <a:solidFill>
            <a:schemeClr val="tx2"/>
          </a:solidFill>
          <a:latin typeface="Times New Roman" pitchFamily="18" charset="0"/>
        </a:defRPr>
      </a:lvl6pPr>
      <a:lvl7pPr marL="914400" algn="ctr" defTabSz="3074988" rtl="0" eaLnBrk="0" fontAlgn="base" hangingPunct="0">
        <a:spcBef>
          <a:spcPct val="0"/>
        </a:spcBef>
        <a:spcAft>
          <a:spcPct val="0"/>
        </a:spcAft>
        <a:defRPr sz="14800">
          <a:solidFill>
            <a:schemeClr val="tx2"/>
          </a:solidFill>
          <a:latin typeface="Times New Roman" pitchFamily="18" charset="0"/>
        </a:defRPr>
      </a:lvl7pPr>
      <a:lvl8pPr marL="1371600" algn="ctr" defTabSz="3074988" rtl="0" eaLnBrk="0" fontAlgn="base" hangingPunct="0">
        <a:spcBef>
          <a:spcPct val="0"/>
        </a:spcBef>
        <a:spcAft>
          <a:spcPct val="0"/>
        </a:spcAft>
        <a:defRPr sz="14800">
          <a:solidFill>
            <a:schemeClr val="tx2"/>
          </a:solidFill>
          <a:latin typeface="Times New Roman" pitchFamily="18" charset="0"/>
        </a:defRPr>
      </a:lvl8pPr>
      <a:lvl9pPr marL="1828800" algn="ctr" defTabSz="3074988" rtl="0" eaLnBrk="0" fontAlgn="base" hangingPunct="0">
        <a:spcBef>
          <a:spcPct val="0"/>
        </a:spcBef>
        <a:spcAft>
          <a:spcPct val="0"/>
        </a:spcAft>
        <a:defRPr sz="14800">
          <a:solidFill>
            <a:schemeClr val="tx2"/>
          </a:solidFill>
          <a:latin typeface="Times New Roman" pitchFamily="18" charset="0"/>
        </a:defRPr>
      </a:lvl9pPr>
    </p:titleStyle>
    <p:bodyStyle>
      <a:lvl1pPr marL="1150938" indent="-1150938" algn="l" defTabSz="3074988" rtl="0" eaLnBrk="0" fontAlgn="base" hangingPunct="0">
        <a:spcBef>
          <a:spcPct val="20000"/>
        </a:spcBef>
        <a:spcAft>
          <a:spcPct val="0"/>
        </a:spcAft>
        <a:buChar char="•"/>
        <a:defRPr sz="10700">
          <a:solidFill>
            <a:schemeClr val="tx1"/>
          </a:solidFill>
          <a:latin typeface="+mn-lt"/>
          <a:ea typeface="+mn-ea"/>
          <a:cs typeface="+mn-cs"/>
        </a:defRPr>
      </a:lvl1pPr>
      <a:lvl2pPr marL="2497138" indent="-960438" algn="l" defTabSz="3074988" rtl="0" eaLnBrk="0" fontAlgn="base" hangingPunct="0">
        <a:spcBef>
          <a:spcPct val="20000"/>
        </a:spcBef>
        <a:spcAft>
          <a:spcPct val="0"/>
        </a:spcAft>
        <a:buChar char="–"/>
        <a:defRPr sz="9500">
          <a:solidFill>
            <a:schemeClr val="tx1"/>
          </a:solidFill>
          <a:latin typeface="+mn-lt"/>
        </a:defRPr>
      </a:lvl2pPr>
      <a:lvl3pPr marL="3843338" indent="-768350" algn="l" defTabSz="3074988" rtl="0" eaLnBrk="0" fontAlgn="base" hangingPunct="0">
        <a:spcBef>
          <a:spcPct val="20000"/>
        </a:spcBef>
        <a:spcAft>
          <a:spcPct val="0"/>
        </a:spcAft>
        <a:buChar char="•"/>
        <a:defRPr sz="8100">
          <a:solidFill>
            <a:schemeClr val="tx1"/>
          </a:solidFill>
          <a:latin typeface="+mn-lt"/>
        </a:defRPr>
      </a:lvl3pPr>
      <a:lvl4pPr marL="5384800" indent="-773113" algn="l" defTabSz="3074988" rtl="0" eaLnBrk="0" fontAlgn="base" hangingPunct="0">
        <a:spcBef>
          <a:spcPct val="20000"/>
        </a:spcBef>
        <a:spcAft>
          <a:spcPct val="0"/>
        </a:spcAft>
        <a:buChar char="–"/>
        <a:defRPr sz="6500">
          <a:solidFill>
            <a:schemeClr val="tx1"/>
          </a:solidFill>
          <a:latin typeface="+mn-lt"/>
        </a:defRPr>
      </a:lvl4pPr>
      <a:lvl5pPr marL="6921500" indent="-768350" algn="l" defTabSz="3074988" rtl="0" eaLnBrk="0" fontAlgn="base" hangingPunct="0">
        <a:spcBef>
          <a:spcPct val="20000"/>
        </a:spcBef>
        <a:spcAft>
          <a:spcPct val="0"/>
        </a:spcAft>
        <a:buChar char="»"/>
        <a:defRPr sz="6500">
          <a:solidFill>
            <a:schemeClr val="tx1"/>
          </a:solidFill>
          <a:latin typeface="+mn-lt"/>
        </a:defRPr>
      </a:lvl5pPr>
      <a:lvl6pPr marL="7378700" indent="-768350" algn="l" defTabSz="3074988" rtl="0" eaLnBrk="0" fontAlgn="base" hangingPunct="0">
        <a:spcBef>
          <a:spcPct val="20000"/>
        </a:spcBef>
        <a:spcAft>
          <a:spcPct val="0"/>
        </a:spcAft>
        <a:buChar char="»"/>
        <a:defRPr sz="6500">
          <a:solidFill>
            <a:schemeClr val="tx1"/>
          </a:solidFill>
          <a:latin typeface="+mn-lt"/>
        </a:defRPr>
      </a:lvl6pPr>
      <a:lvl7pPr marL="7835900" indent="-768350" algn="l" defTabSz="3074988" rtl="0" eaLnBrk="0" fontAlgn="base" hangingPunct="0">
        <a:spcBef>
          <a:spcPct val="20000"/>
        </a:spcBef>
        <a:spcAft>
          <a:spcPct val="0"/>
        </a:spcAft>
        <a:buChar char="»"/>
        <a:defRPr sz="6500">
          <a:solidFill>
            <a:schemeClr val="tx1"/>
          </a:solidFill>
          <a:latin typeface="+mn-lt"/>
        </a:defRPr>
      </a:lvl7pPr>
      <a:lvl8pPr marL="8293100" indent="-768350" algn="l" defTabSz="3074988" rtl="0" eaLnBrk="0" fontAlgn="base" hangingPunct="0">
        <a:spcBef>
          <a:spcPct val="20000"/>
        </a:spcBef>
        <a:spcAft>
          <a:spcPct val="0"/>
        </a:spcAft>
        <a:buChar char="»"/>
        <a:defRPr sz="6500">
          <a:solidFill>
            <a:schemeClr val="tx1"/>
          </a:solidFill>
          <a:latin typeface="+mn-lt"/>
        </a:defRPr>
      </a:lvl8pPr>
      <a:lvl9pPr marL="8750300" indent="-768350" algn="l" defTabSz="3074988" rtl="0" eaLnBrk="0" fontAlgn="base" hangingPunct="0">
        <a:spcBef>
          <a:spcPct val="20000"/>
        </a:spcBef>
        <a:spcAft>
          <a:spcPct val="0"/>
        </a:spcAft>
        <a:buChar char="»"/>
        <a:defRPr sz="65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www.theguardian.com/commentisfree/2017/jan/25/solitary-confinement-as-a-child-lincoln-hills-prison-guards" TargetMode="External"/><Relationship Id="rId4" Type="http://schemas.openxmlformats.org/officeDocument/2006/relationships/hyperlink" Target="http://fox6now.com/2017/03/06/in-state-of-city-address-mayor-barrett-announces-pilot-program-that-will-share-gps-locations-of-juvenile-offenders/" TargetMode="External"/><Relationship Id="rId5" Type="http://schemas.openxmlformats.org/officeDocument/2006/relationships/image" Target="../media/image1.png"/><Relationship Id="rId1" Type="http://schemas.openxmlformats.org/officeDocument/2006/relationships/slideLayout" Target="../slideLayouts/slideLayout7.xml"/><Relationship Id="rId2" Type="http://schemas.openxmlformats.org/officeDocument/2006/relationships/notesSlide" Target="../notesSlides/notesSlide1.xml"/></Relationships>
</file>

<file path=ppt/slides/slide1.xml><?xml version="1.0" encoding="utf-8"?>
<p:sld xmlns:a="http://schemas.openxmlformats.org/drawingml/2006/main" xmlns:r="http://schemas.openxmlformats.org/officeDocument/2006/relationships" xmlns:p="http://schemas.openxmlformats.org/presentationml/2006/main">
  <p:cSld>
    <p:bg>
      <p:bgPr shadeToTitle="1">
        <a:gradFill rotWithShape="0">
          <a:gsLst>
            <a:gs pos="0">
              <a:schemeClr val="bg1"/>
            </a:gs>
            <a:gs pos="100000">
              <a:schemeClr val="tx2">
                <a:lumMod val="40000"/>
                <a:lumOff val="60000"/>
              </a:schemeClr>
            </a:gs>
          </a:gsLst>
          <a:path path="shape">
            <a:fillToRect l="50000" t="50000" r="50000" b="50000"/>
          </a:path>
        </a:gradFill>
        <a:effectLst/>
      </p:bgPr>
    </p:bg>
    <p:spTree>
      <p:nvGrpSpPr>
        <p:cNvPr id="1" name=""/>
        <p:cNvGrpSpPr/>
        <p:nvPr/>
      </p:nvGrpSpPr>
      <p:grpSpPr>
        <a:xfrm>
          <a:off x="0" y="0"/>
          <a:ext cx="0" cy="0"/>
          <a:chOff x="0" y="0"/>
          <a:chExt cx="0" cy="0"/>
        </a:xfrm>
      </p:grpSpPr>
      <p:grpSp>
        <p:nvGrpSpPr>
          <p:cNvPr id="2" name="Group 1"/>
          <p:cNvGrpSpPr/>
          <p:nvPr/>
        </p:nvGrpSpPr>
        <p:grpSpPr>
          <a:xfrm>
            <a:off x="1054474" y="495300"/>
            <a:ext cx="41794578" cy="4610100"/>
            <a:chOff x="1054474" y="495300"/>
            <a:chExt cx="41794578" cy="4610100"/>
          </a:xfrm>
        </p:grpSpPr>
        <p:sp>
          <p:nvSpPr>
            <p:cNvPr id="28" name="Text Box 241"/>
            <p:cNvSpPr txBox="1">
              <a:spLocks noChangeArrowheads="1"/>
            </p:cNvSpPr>
            <p:nvPr/>
          </p:nvSpPr>
          <p:spPr bwMode="auto">
            <a:xfrm>
              <a:off x="1054474" y="495301"/>
              <a:ext cx="41782252" cy="4610099"/>
            </a:xfrm>
            <a:prstGeom prst="rect">
              <a:avLst/>
            </a:prstGeom>
            <a:solidFill>
              <a:schemeClr val="accent2">
                <a:lumMod val="50000"/>
              </a:schemeClr>
            </a:solidFill>
            <a:ln w="25400">
              <a:noFill/>
              <a:miter lim="800000"/>
              <a:headEnd/>
              <a:tailEnd/>
            </a:ln>
            <a:effectLst/>
          </p:spPr>
          <p:txBody>
            <a:bodyPr lIns="61170" tIns="30584" rIns="61170" bIns="30584" anchor="ctr"/>
            <a:lstStyle>
              <a:lvl1pPr defTabSz="612775">
                <a:defRPr sz="2400">
                  <a:solidFill>
                    <a:schemeClr val="tx1"/>
                  </a:solidFill>
                  <a:latin typeface="Times New Roman" pitchFamily="18" charset="0"/>
                </a:defRPr>
              </a:lvl1pPr>
              <a:lvl2pPr marL="742950" indent="-285750" defTabSz="612775">
                <a:defRPr sz="2400">
                  <a:solidFill>
                    <a:schemeClr val="tx1"/>
                  </a:solidFill>
                  <a:latin typeface="Times New Roman" pitchFamily="18" charset="0"/>
                </a:defRPr>
              </a:lvl2pPr>
              <a:lvl3pPr marL="1143000" indent="-228600" defTabSz="612775">
                <a:defRPr sz="2400">
                  <a:solidFill>
                    <a:schemeClr val="tx1"/>
                  </a:solidFill>
                  <a:latin typeface="Times New Roman" pitchFamily="18" charset="0"/>
                </a:defRPr>
              </a:lvl3pPr>
              <a:lvl4pPr marL="1600200" indent="-228600" defTabSz="612775">
                <a:defRPr sz="2400">
                  <a:solidFill>
                    <a:schemeClr val="tx1"/>
                  </a:solidFill>
                  <a:latin typeface="Times New Roman" pitchFamily="18" charset="0"/>
                </a:defRPr>
              </a:lvl4pPr>
              <a:lvl5pPr marL="2057400" indent="-228600" defTabSz="612775">
                <a:defRPr sz="2400">
                  <a:solidFill>
                    <a:schemeClr val="tx1"/>
                  </a:solidFill>
                  <a:latin typeface="Times New Roman" pitchFamily="18" charset="0"/>
                </a:defRPr>
              </a:lvl5pPr>
              <a:lvl6pPr marL="2514600" indent="-228600" defTabSz="612775" eaLnBrk="0" fontAlgn="base" hangingPunct="0">
                <a:spcBef>
                  <a:spcPct val="0"/>
                </a:spcBef>
                <a:spcAft>
                  <a:spcPct val="0"/>
                </a:spcAft>
                <a:defRPr sz="2400">
                  <a:solidFill>
                    <a:schemeClr val="tx1"/>
                  </a:solidFill>
                  <a:latin typeface="Times New Roman" pitchFamily="18" charset="0"/>
                </a:defRPr>
              </a:lvl6pPr>
              <a:lvl7pPr marL="2971800" indent="-228600" defTabSz="612775" eaLnBrk="0" fontAlgn="base" hangingPunct="0">
                <a:spcBef>
                  <a:spcPct val="0"/>
                </a:spcBef>
                <a:spcAft>
                  <a:spcPct val="0"/>
                </a:spcAft>
                <a:defRPr sz="2400">
                  <a:solidFill>
                    <a:schemeClr val="tx1"/>
                  </a:solidFill>
                  <a:latin typeface="Times New Roman" pitchFamily="18" charset="0"/>
                </a:defRPr>
              </a:lvl7pPr>
              <a:lvl8pPr marL="3429000" indent="-228600" defTabSz="612775" eaLnBrk="0" fontAlgn="base" hangingPunct="0">
                <a:spcBef>
                  <a:spcPct val="0"/>
                </a:spcBef>
                <a:spcAft>
                  <a:spcPct val="0"/>
                </a:spcAft>
                <a:defRPr sz="2400">
                  <a:solidFill>
                    <a:schemeClr val="tx1"/>
                  </a:solidFill>
                  <a:latin typeface="Times New Roman" pitchFamily="18" charset="0"/>
                </a:defRPr>
              </a:lvl8pPr>
              <a:lvl9pPr marL="3886200" indent="-228600" defTabSz="612775" eaLnBrk="0" fontAlgn="base" hangingPunct="0">
                <a:spcBef>
                  <a:spcPct val="0"/>
                </a:spcBef>
                <a:spcAft>
                  <a:spcPct val="0"/>
                </a:spcAft>
                <a:defRPr sz="2400">
                  <a:solidFill>
                    <a:schemeClr val="tx1"/>
                  </a:solidFill>
                  <a:latin typeface="Times New Roman" pitchFamily="18" charset="0"/>
                </a:defRPr>
              </a:lvl9pPr>
            </a:lstStyle>
            <a:p>
              <a:pPr algn="ctr"/>
              <a:endParaRPr lang="en-US" altLang="zh-CN" sz="4200" b="1" i="1" u="sng">
                <a:solidFill>
                  <a:schemeClr val="bg1"/>
                </a:solidFill>
                <a:effectLst/>
                <a:latin typeface="Arial" charset="0"/>
                <a:ea typeface="SimSun" pitchFamily="2" charset="-122"/>
              </a:endParaRPr>
            </a:p>
          </p:txBody>
        </p:sp>
        <p:sp>
          <p:nvSpPr>
            <p:cNvPr id="35" name="Text Box 241"/>
            <p:cNvSpPr txBox="1">
              <a:spLocks noChangeArrowheads="1"/>
            </p:cNvSpPr>
            <p:nvPr/>
          </p:nvSpPr>
          <p:spPr bwMode="auto">
            <a:xfrm>
              <a:off x="1066800" y="495300"/>
              <a:ext cx="41782252" cy="4610099"/>
            </a:xfrm>
            <a:prstGeom prst="rect">
              <a:avLst/>
            </a:prstGeom>
            <a:solidFill>
              <a:srgbClr val="0082A5">
                <a:alpha val="20000"/>
              </a:srgbClr>
            </a:solidFill>
            <a:ln w="25400">
              <a:noFill/>
              <a:miter lim="800000"/>
              <a:headEnd/>
              <a:tailEnd/>
            </a:ln>
            <a:effectLst/>
          </p:spPr>
          <p:txBody>
            <a:bodyPr lIns="61170" tIns="30584" rIns="61170" bIns="30584" anchor="ctr"/>
            <a:lstStyle>
              <a:lvl1pPr defTabSz="612775">
                <a:defRPr sz="2400">
                  <a:solidFill>
                    <a:schemeClr val="tx1"/>
                  </a:solidFill>
                  <a:latin typeface="Times New Roman" pitchFamily="18" charset="0"/>
                </a:defRPr>
              </a:lvl1pPr>
              <a:lvl2pPr marL="742950" indent="-285750" defTabSz="612775">
                <a:defRPr sz="2400">
                  <a:solidFill>
                    <a:schemeClr val="tx1"/>
                  </a:solidFill>
                  <a:latin typeface="Times New Roman" pitchFamily="18" charset="0"/>
                </a:defRPr>
              </a:lvl2pPr>
              <a:lvl3pPr marL="1143000" indent="-228600" defTabSz="612775">
                <a:defRPr sz="2400">
                  <a:solidFill>
                    <a:schemeClr val="tx1"/>
                  </a:solidFill>
                  <a:latin typeface="Times New Roman" pitchFamily="18" charset="0"/>
                </a:defRPr>
              </a:lvl3pPr>
              <a:lvl4pPr marL="1600200" indent="-228600" defTabSz="612775">
                <a:defRPr sz="2400">
                  <a:solidFill>
                    <a:schemeClr val="tx1"/>
                  </a:solidFill>
                  <a:latin typeface="Times New Roman" pitchFamily="18" charset="0"/>
                </a:defRPr>
              </a:lvl4pPr>
              <a:lvl5pPr marL="2057400" indent="-228600" defTabSz="612775">
                <a:defRPr sz="2400">
                  <a:solidFill>
                    <a:schemeClr val="tx1"/>
                  </a:solidFill>
                  <a:latin typeface="Times New Roman" pitchFamily="18" charset="0"/>
                </a:defRPr>
              </a:lvl5pPr>
              <a:lvl6pPr marL="2514600" indent="-228600" defTabSz="612775" eaLnBrk="0" fontAlgn="base" hangingPunct="0">
                <a:spcBef>
                  <a:spcPct val="0"/>
                </a:spcBef>
                <a:spcAft>
                  <a:spcPct val="0"/>
                </a:spcAft>
                <a:defRPr sz="2400">
                  <a:solidFill>
                    <a:schemeClr val="tx1"/>
                  </a:solidFill>
                  <a:latin typeface="Times New Roman" pitchFamily="18" charset="0"/>
                </a:defRPr>
              </a:lvl6pPr>
              <a:lvl7pPr marL="2971800" indent="-228600" defTabSz="612775" eaLnBrk="0" fontAlgn="base" hangingPunct="0">
                <a:spcBef>
                  <a:spcPct val="0"/>
                </a:spcBef>
                <a:spcAft>
                  <a:spcPct val="0"/>
                </a:spcAft>
                <a:defRPr sz="2400">
                  <a:solidFill>
                    <a:schemeClr val="tx1"/>
                  </a:solidFill>
                  <a:latin typeface="Times New Roman" pitchFamily="18" charset="0"/>
                </a:defRPr>
              </a:lvl7pPr>
              <a:lvl8pPr marL="3429000" indent="-228600" defTabSz="612775" eaLnBrk="0" fontAlgn="base" hangingPunct="0">
                <a:spcBef>
                  <a:spcPct val="0"/>
                </a:spcBef>
                <a:spcAft>
                  <a:spcPct val="0"/>
                </a:spcAft>
                <a:defRPr sz="2400">
                  <a:solidFill>
                    <a:schemeClr val="tx1"/>
                  </a:solidFill>
                  <a:latin typeface="Times New Roman" pitchFamily="18" charset="0"/>
                </a:defRPr>
              </a:lvl8pPr>
              <a:lvl9pPr marL="3886200" indent="-228600" defTabSz="612775" eaLnBrk="0" fontAlgn="base" hangingPunct="0">
                <a:spcBef>
                  <a:spcPct val="0"/>
                </a:spcBef>
                <a:spcAft>
                  <a:spcPct val="0"/>
                </a:spcAft>
                <a:defRPr sz="2400">
                  <a:solidFill>
                    <a:schemeClr val="tx1"/>
                  </a:solidFill>
                  <a:latin typeface="Times New Roman" pitchFamily="18" charset="0"/>
                </a:defRPr>
              </a:lvl9pPr>
            </a:lstStyle>
            <a:p>
              <a:pPr algn="ctr"/>
              <a:endParaRPr lang="en-US" altLang="zh-CN" sz="4200" b="1" i="1" u="sng">
                <a:solidFill>
                  <a:schemeClr val="bg1"/>
                </a:solidFill>
                <a:effectLst/>
                <a:latin typeface="Arial" charset="0"/>
                <a:ea typeface="SimSun" pitchFamily="2" charset="-122"/>
              </a:endParaRPr>
            </a:p>
          </p:txBody>
        </p:sp>
      </p:grpSp>
      <p:sp>
        <p:nvSpPr>
          <p:cNvPr id="36" name="Text Box 262"/>
          <p:cNvSpPr txBox="1">
            <a:spLocks noChangeArrowheads="1"/>
          </p:cNvSpPr>
          <p:nvPr/>
        </p:nvSpPr>
        <p:spPr bwMode="auto">
          <a:xfrm>
            <a:off x="1307610" y="206375"/>
            <a:ext cx="40233600" cy="4908535"/>
          </a:xfrm>
          <a:prstGeom prst="rect">
            <a:avLst/>
          </a:prstGeom>
          <a:noFill/>
          <a:ln>
            <a:noFill/>
          </a:ln>
          <a:effectLst/>
          <a:extLst>
            <a:ext uri="{909E8E84-426E-40dd-AFC4-6F175D3DCCD1}">
              <a14:hiddenFill xmlns:a14="http://schemas.microsoft.com/office/drawing/2010/main" xmlns="">
                <a:solidFill>
                  <a:srgbClr val="000000"/>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rgbClr val="FFBF0B"/>
                  </a:outerShdw>
                </a:effectLst>
              </a14:hiddenEffects>
            </a:ext>
          </a:extLst>
        </p:spPr>
        <p:txBody>
          <a:bodyPr lIns="61170" tIns="30584" rIns="61170" bIns="30584" anchor="ctr"/>
          <a:lstStyle>
            <a:lvl1pPr defTabSz="612775">
              <a:defRPr sz="2400">
                <a:solidFill>
                  <a:schemeClr val="tx1"/>
                </a:solidFill>
                <a:latin typeface="Times New Roman" pitchFamily="18" charset="0"/>
              </a:defRPr>
            </a:lvl1pPr>
            <a:lvl2pPr marL="742950" indent="-285750" defTabSz="612775">
              <a:defRPr sz="2400">
                <a:solidFill>
                  <a:schemeClr val="tx1"/>
                </a:solidFill>
                <a:latin typeface="Times New Roman" pitchFamily="18" charset="0"/>
              </a:defRPr>
            </a:lvl2pPr>
            <a:lvl3pPr marL="1143000" indent="-228600" defTabSz="612775">
              <a:defRPr sz="2400">
                <a:solidFill>
                  <a:schemeClr val="tx1"/>
                </a:solidFill>
                <a:latin typeface="Times New Roman" pitchFamily="18" charset="0"/>
              </a:defRPr>
            </a:lvl3pPr>
            <a:lvl4pPr marL="1600200" indent="-228600" defTabSz="612775">
              <a:defRPr sz="2400">
                <a:solidFill>
                  <a:schemeClr val="tx1"/>
                </a:solidFill>
                <a:latin typeface="Times New Roman" pitchFamily="18" charset="0"/>
              </a:defRPr>
            </a:lvl4pPr>
            <a:lvl5pPr marL="2057400" indent="-228600" defTabSz="612775">
              <a:defRPr sz="2400">
                <a:solidFill>
                  <a:schemeClr val="tx1"/>
                </a:solidFill>
                <a:latin typeface="Times New Roman" pitchFamily="18" charset="0"/>
              </a:defRPr>
            </a:lvl5pPr>
            <a:lvl6pPr marL="2514600" indent="-228600" defTabSz="612775" eaLnBrk="0" fontAlgn="base" hangingPunct="0">
              <a:spcBef>
                <a:spcPct val="0"/>
              </a:spcBef>
              <a:spcAft>
                <a:spcPct val="0"/>
              </a:spcAft>
              <a:defRPr sz="2400">
                <a:solidFill>
                  <a:schemeClr val="tx1"/>
                </a:solidFill>
                <a:latin typeface="Times New Roman" pitchFamily="18" charset="0"/>
              </a:defRPr>
            </a:lvl6pPr>
            <a:lvl7pPr marL="2971800" indent="-228600" defTabSz="612775" eaLnBrk="0" fontAlgn="base" hangingPunct="0">
              <a:spcBef>
                <a:spcPct val="0"/>
              </a:spcBef>
              <a:spcAft>
                <a:spcPct val="0"/>
              </a:spcAft>
              <a:defRPr sz="2400">
                <a:solidFill>
                  <a:schemeClr val="tx1"/>
                </a:solidFill>
                <a:latin typeface="Times New Roman" pitchFamily="18" charset="0"/>
              </a:defRPr>
            </a:lvl7pPr>
            <a:lvl8pPr marL="3429000" indent="-228600" defTabSz="612775" eaLnBrk="0" fontAlgn="base" hangingPunct="0">
              <a:spcBef>
                <a:spcPct val="0"/>
              </a:spcBef>
              <a:spcAft>
                <a:spcPct val="0"/>
              </a:spcAft>
              <a:defRPr sz="2400">
                <a:solidFill>
                  <a:schemeClr val="tx1"/>
                </a:solidFill>
                <a:latin typeface="Times New Roman" pitchFamily="18" charset="0"/>
              </a:defRPr>
            </a:lvl8pPr>
            <a:lvl9pPr marL="3886200" indent="-228600" defTabSz="612775" eaLnBrk="0" fontAlgn="base" hangingPunct="0">
              <a:spcBef>
                <a:spcPct val="0"/>
              </a:spcBef>
              <a:spcAft>
                <a:spcPct val="0"/>
              </a:spcAft>
              <a:defRPr sz="2400">
                <a:solidFill>
                  <a:schemeClr val="tx1"/>
                </a:solidFill>
                <a:latin typeface="Times New Roman" pitchFamily="18" charset="0"/>
              </a:defRPr>
            </a:lvl9pPr>
          </a:lstStyle>
          <a:p>
            <a:pPr algn="ctr">
              <a:spcBef>
                <a:spcPct val="20000"/>
              </a:spcBef>
            </a:pPr>
            <a:r>
              <a:rPr lang="en-US" sz="6000" b="1" dirty="0">
                <a:solidFill>
                  <a:schemeClr val="bg1"/>
                </a:solidFill>
                <a:effectLst/>
                <a:latin typeface="Lucida Sans" charset="0"/>
                <a:ea typeface="Lucida Sans" charset="0"/>
                <a:cs typeface="Lucida Sans" charset="0"/>
              </a:rPr>
              <a:t>Racial Disparities in the </a:t>
            </a:r>
            <a:r>
              <a:rPr lang="en-US" sz="6000" b="1" dirty="0" smtClean="0">
                <a:solidFill>
                  <a:schemeClr val="bg1"/>
                </a:solidFill>
                <a:effectLst/>
                <a:latin typeface="Lucida Sans" charset="0"/>
                <a:ea typeface="Lucida Sans" charset="0"/>
                <a:cs typeface="Lucida Sans" charset="0"/>
              </a:rPr>
              <a:t>Milwaukee Juvenile </a:t>
            </a:r>
            <a:r>
              <a:rPr lang="en-US" sz="6000" b="1" dirty="0">
                <a:solidFill>
                  <a:schemeClr val="bg1"/>
                </a:solidFill>
                <a:effectLst/>
                <a:latin typeface="Lucida Sans" charset="0"/>
                <a:ea typeface="Lucida Sans" charset="0"/>
                <a:cs typeface="Lucida Sans" charset="0"/>
              </a:rPr>
              <a:t>Justice System: </a:t>
            </a:r>
            <a:endParaRPr lang="en-US" sz="6000" b="1" dirty="0" smtClean="0">
              <a:solidFill>
                <a:schemeClr val="bg1"/>
              </a:solidFill>
              <a:effectLst/>
              <a:latin typeface="Lucida Sans" charset="0"/>
              <a:ea typeface="Lucida Sans" charset="0"/>
              <a:cs typeface="Lucida Sans" charset="0"/>
            </a:endParaRPr>
          </a:p>
          <a:p>
            <a:pPr algn="ctr">
              <a:spcBef>
                <a:spcPct val="20000"/>
              </a:spcBef>
            </a:pPr>
            <a:r>
              <a:rPr lang="en-US" sz="6000" b="1" dirty="0" smtClean="0">
                <a:solidFill>
                  <a:schemeClr val="bg1"/>
                </a:solidFill>
                <a:effectLst/>
                <a:latin typeface="Lucida Sans" charset="0"/>
                <a:ea typeface="Lucida Sans" charset="0"/>
                <a:cs typeface="Lucida Sans" charset="0"/>
              </a:rPr>
              <a:t>How </a:t>
            </a:r>
            <a:r>
              <a:rPr lang="en-US" sz="6000" b="1" dirty="0">
                <a:solidFill>
                  <a:schemeClr val="bg1"/>
                </a:solidFill>
                <a:effectLst/>
                <a:latin typeface="Lucida Sans" charset="0"/>
                <a:ea typeface="Lucida Sans" charset="0"/>
                <a:cs typeface="Lucida Sans" charset="0"/>
              </a:rPr>
              <a:t>Digital Technology is Expanding the </a:t>
            </a:r>
            <a:endParaRPr lang="en-US" sz="6000" b="1" dirty="0" smtClean="0">
              <a:solidFill>
                <a:schemeClr val="bg1"/>
              </a:solidFill>
              <a:effectLst/>
              <a:latin typeface="Lucida Sans" charset="0"/>
              <a:ea typeface="Lucida Sans" charset="0"/>
              <a:cs typeface="Lucida Sans" charset="0"/>
            </a:endParaRPr>
          </a:p>
          <a:p>
            <a:pPr algn="ctr">
              <a:spcBef>
                <a:spcPct val="20000"/>
              </a:spcBef>
            </a:pPr>
            <a:r>
              <a:rPr lang="en-US" sz="6000" b="1" dirty="0" err="1" smtClean="0">
                <a:solidFill>
                  <a:schemeClr val="bg1"/>
                </a:solidFill>
                <a:effectLst/>
                <a:latin typeface="Lucida Sans" charset="0"/>
                <a:ea typeface="Lucida Sans" charset="0"/>
                <a:cs typeface="Lucida Sans" charset="0"/>
              </a:rPr>
              <a:t>Carceral</a:t>
            </a:r>
            <a:r>
              <a:rPr lang="en-US" sz="6000" b="1" dirty="0" smtClean="0">
                <a:solidFill>
                  <a:schemeClr val="bg1"/>
                </a:solidFill>
                <a:effectLst/>
                <a:latin typeface="Lucida Sans" charset="0"/>
                <a:ea typeface="Lucida Sans" charset="0"/>
                <a:cs typeface="Lucida Sans" charset="0"/>
              </a:rPr>
              <a:t> State</a:t>
            </a:r>
          </a:p>
          <a:p>
            <a:pPr algn="ctr">
              <a:spcBef>
                <a:spcPct val="20000"/>
              </a:spcBef>
            </a:pPr>
            <a:r>
              <a:rPr lang="en-US" altLang="zh-CN" sz="4800" dirty="0" smtClean="0">
                <a:solidFill>
                  <a:schemeClr val="bg1"/>
                </a:solidFill>
                <a:effectLst/>
                <a:latin typeface="Lucida Sans" pitchFamily="34" charset="0"/>
                <a:ea typeface="SimSun" pitchFamily="2" charset="-122"/>
                <a:cs typeface="Lucida Sans" pitchFamily="34" charset="0"/>
              </a:rPr>
              <a:t>By: Hanna Fowler </a:t>
            </a:r>
            <a:r>
              <a:rPr lang="en-US" altLang="zh-CN" sz="4800" b="1" dirty="0" smtClean="0">
                <a:solidFill>
                  <a:schemeClr val="bg1"/>
                </a:solidFill>
                <a:effectLst/>
                <a:latin typeface="Lucida Sans" pitchFamily="34" charset="0"/>
                <a:ea typeface="SimSun" pitchFamily="2" charset="-122"/>
                <a:cs typeface="Lucida Sans" pitchFamily="34" charset="0"/>
              </a:rPr>
              <a:t>Faculty </a:t>
            </a:r>
            <a:r>
              <a:rPr lang="en-US" altLang="zh-CN" sz="4800" b="1" dirty="0">
                <a:solidFill>
                  <a:schemeClr val="bg1"/>
                </a:solidFill>
                <a:effectLst/>
                <a:latin typeface="Lucida Sans" pitchFamily="34" charset="0"/>
                <a:ea typeface="SimSun" pitchFamily="2" charset="-122"/>
                <a:cs typeface="Lucida Sans" pitchFamily="34" charset="0"/>
              </a:rPr>
              <a:t>advisor: Robert Smith</a:t>
            </a:r>
          </a:p>
          <a:p>
            <a:pPr algn="ctr">
              <a:spcBef>
                <a:spcPct val="20000"/>
              </a:spcBef>
            </a:pPr>
            <a:r>
              <a:rPr lang="en-US" altLang="zh-CN" sz="4000" b="1" dirty="0" smtClean="0">
                <a:solidFill>
                  <a:schemeClr val="bg1"/>
                </a:solidFill>
                <a:effectLst/>
                <a:latin typeface="Lucida Sans" pitchFamily="34" charset="0"/>
                <a:ea typeface="SimSun" pitchFamily="2" charset="-122"/>
                <a:cs typeface="Lucida Sans" pitchFamily="34" charset="0"/>
              </a:rPr>
              <a:t>Department of History; </a:t>
            </a:r>
            <a:r>
              <a:rPr lang="en-US" altLang="zh-CN" sz="4000" b="1" dirty="0" smtClean="0">
                <a:solidFill>
                  <a:schemeClr val="bg1"/>
                </a:solidFill>
                <a:effectLst/>
                <a:latin typeface="Lucida Sans" pitchFamily="34" charset="0"/>
                <a:ea typeface="SimSun" pitchFamily="2" charset="-122"/>
                <a:cs typeface="Lucida Sans" pitchFamily="34" charset="0"/>
              </a:rPr>
              <a:t>University of Wisconsin-Milwaukee </a:t>
            </a:r>
            <a:endParaRPr lang="en-US" altLang="zh-CN" sz="4000" b="1" dirty="0">
              <a:solidFill>
                <a:schemeClr val="bg1"/>
              </a:solidFill>
              <a:effectLst/>
              <a:latin typeface="Lucida Sans" pitchFamily="34" charset="0"/>
              <a:ea typeface="SimSun" pitchFamily="2" charset="-122"/>
              <a:cs typeface="Lucida Sans" pitchFamily="34" charset="0"/>
            </a:endParaRPr>
          </a:p>
        </p:txBody>
      </p:sp>
      <p:sp>
        <p:nvSpPr>
          <p:cNvPr id="37" name="Text Box 242"/>
          <p:cNvSpPr txBox="1">
            <a:spLocks noChangeArrowheads="1"/>
          </p:cNvSpPr>
          <p:nvPr/>
        </p:nvSpPr>
        <p:spPr bwMode="auto">
          <a:xfrm>
            <a:off x="304801" y="6820488"/>
            <a:ext cx="10007023" cy="14496276"/>
          </a:xfrm>
          <a:prstGeom prst="rect">
            <a:avLst/>
          </a:prstGeom>
          <a:solidFill>
            <a:schemeClr val="bg1"/>
          </a:solidFill>
          <a:ln w="57150" cmpd="thinThick">
            <a:no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square" lIns="182880" tIns="91440" rIns="182880" bIns="182880">
            <a:spAutoFit/>
          </a:bodyPr>
          <a:lstStyle>
            <a:lvl1pPr marL="228600" indent="-228600" defTabSz="612775">
              <a:defRPr sz="2400">
                <a:solidFill>
                  <a:schemeClr val="tx1"/>
                </a:solidFill>
                <a:latin typeface="Times New Roman" pitchFamily="18" charset="0"/>
              </a:defRPr>
            </a:lvl1pPr>
            <a:lvl2pPr marL="742950" indent="-285750" defTabSz="612775">
              <a:defRPr sz="2400">
                <a:solidFill>
                  <a:schemeClr val="tx1"/>
                </a:solidFill>
                <a:latin typeface="Times New Roman" pitchFamily="18" charset="0"/>
              </a:defRPr>
            </a:lvl2pPr>
            <a:lvl3pPr marL="1143000" indent="-228600" defTabSz="612775">
              <a:defRPr sz="2400">
                <a:solidFill>
                  <a:schemeClr val="tx1"/>
                </a:solidFill>
                <a:latin typeface="Times New Roman" pitchFamily="18" charset="0"/>
              </a:defRPr>
            </a:lvl3pPr>
            <a:lvl4pPr marL="1600200" indent="-228600" defTabSz="612775">
              <a:defRPr sz="2400">
                <a:solidFill>
                  <a:schemeClr val="tx1"/>
                </a:solidFill>
                <a:latin typeface="Times New Roman" pitchFamily="18" charset="0"/>
              </a:defRPr>
            </a:lvl4pPr>
            <a:lvl5pPr marL="2057400" indent="-228600" defTabSz="612775">
              <a:defRPr sz="2400">
                <a:solidFill>
                  <a:schemeClr val="tx1"/>
                </a:solidFill>
                <a:latin typeface="Times New Roman" pitchFamily="18" charset="0"/>
              </a:defRPr>
            </a:lvl5pPr>
            <a:lvl6pPr marL="2514600" indent="-228600" defTabSz="612775" eaLnBrk="0" fontAlgn="base" hangingPunct="0">
              <a:spcBef>
                <a:spcPct val="0"/>
              </a:spcBef>
              <a:spcAft>
                <a:spcPct val="0"/>
              </a:spcAft>
              <a:defRPr sz="2400">
                <a:solidFill>
                  <a:schemeClr val="tx1"/>
                </a:solidFill>
                <a:latin typeface="Times New Roman" pitchFamily="18" charset="0"/>
              </a:defRPr>
            </a:lvl6pPr>
            <a:lvl7pPr marL="2971800" indent="-228600" defTabSz="612775" eaLnBrk="0" fontAlgn="base" hangingPunct="0">
              <a:spcBef>
                <a:spcPct val="0"/>
              </a:spcBef>
              <a:spcAft>
                <a:spcPct val="0"/>
              </a:spcAft>
              <a:defRPr sz="2400">
                <a:solidFill>
                  <a:schemeClr val="tx1"/>
                </a:solidFill>
                <a:latin typeface="Times New Roman" pitchFamily="18" charset="0"/>
              </a:defRPr>
            </a:lvl7pPr>
            <a:lvl8pPr marL="3429000" indent="-228600" defTabSz="612775" eaLnBrk="0" fontAlgn="base" hangingPunct="0">
              <a:spcBef>
                <a:spcPct val="0"/>
              </a:spcBef>
              <a:spcAft>
                <a:spcPct val="0"/>
              </a:spcAft>
              <a:defRPr sz="2400">
                <a:solidFill>
                  <a:schemeClr val="tx1"/>
                </a:solidFill>
                <a:latin typeface="Times New Roman" pitchFamily="18" charset="0"/>
              </a:defRPr>
            </a:lvl8pPr>
            <a:lvl9pPr marL="3886200" indent="-228600" defTabSz="612775" eaLnBrk="0" fontAlgn="base" hangingPunct="0">
              <a:spcBef>
                <a:spcPct val="0"/>
              </a:spcBef>
              <a:spcAft>
                <a:spcPct val="0"/>
              </a:spcAft>
              <a:defRPr sz="2400">
                <a:solidFill>
                  <a:schemeClr val="tx1"/>
                </a:solidFill>
                <a:latin typeface="Times New Roman" pitchFamily="18" charset="0"/>
              </a:defRPr>
            </a:lvl9pPr>
          </a:lstStyle>
          <a:p>
            <a:r>
              <a:rPr lang="en-US" sz="2800" u="sng" dirty="0">
                <a:effectLst/>
              </a:rPr>
              <a:t>Criminalization </a:t>
            </a:r>
            <a:endParaRPr lang="en-US" sz="2800" dirty="0">
              <a:effectLst/>
            </a:endParaRPr>
          </a:p>
          <a:p>
            <a:pPr marL="457200" indent="-457200">
              <a:buFont typeface="Arial" charset="0"/>
              <a:buChar char="•"/>
            </a:pPr>
            <a:r>
              <a:rPr lang="en-US" sz="2800" dirty="0" smtClean="0">
                <a:effectLst/>
              </a:rPr>
              <a:t>Wisconsin imprisons the highest percentage of black men. The </a:t>
            </a:r>
            <a:r>
              <a:rPr lang="en-US" sz="2800" dirty="0">
                <a:effectLst/>
              </a:rPr>
              <a:t>national average is 6.7%, but in Wisconsin it's 12.8% </a:t>
            </a:r>
            <a:endParaRPr lang="en-US" sz="2800" dirty="0" smtClean="0">
              <a:effectLst/>
            </a:endParaRPr>
          </a:p>
          <a:p>
            <a:pPr marL="457200" indent="-457200">
              <a:buFont typeface="Arial" charset="0"/>
              <a:buChar char="•"/>
            </a:pPr>
            <a:r>
              <a:rPr lang="en-US" sz="2800" dirty="0">
                <a:effectLst/>
              </a:rPr>
              <a:t>S</a:t>
            </a:r>
            <a:r>
              <a:rPr lang="en-US" sz="2800" dirty="0" smtClean="0">
                <a:effectLst/>
              </a:rPr>
              <a:t>ince </a:t>
            </a:r>
            <a:r>
              <a:rPr lang="en-US" sz="2800" dirty="0">
                <a:effectLst/>
              </a:rPr>
              <a:t>2007 traffic stops are up 281% in </a:t>
            </a:r>
            <a:r>
              <a:rPr lang="en-US" sz="2800" dirty="0" smtClean="0">
                <a:effectLst/>
              </a:rPr>
              <a:t>Milwaukee</a:t>
            </a:r>
            <a:endParaRPr lang="en-US" sz="2800" dirty="0">
              <a:effectLst/>
            </a:endParaRPr>
          </a:p>
          <a:p>
            <a:pPr marL="457200" indent="-457200">
              <a:buFont typeface="Arial" charset="0"/>
              <a:buChar char="•"/>
            </a:pPr>
            <a:r>
              <a:rPr lang="en-US" sz="2800" dirty="0">
                <a:effectLst/>
              </a:rPr>
              <a:t>L</a:t>
            </a:r>
            <a:r>
              <a:rPr lang="en-US" sz="2800" dirty="0" smtClean="0">
                <a:effectLst/>
              </a:rPr>
              <a:t>aws </a:t>
            </a:r>
            <a:r>
              <a:rPr lang="en-US" sz="2800" dirty="0">
                <a:effectLst/>
              </a:rPr>
              <a:t>that were passed in reconstruction era U.S. criminalized vagrancy, unemployment, </a:t>
            </a:r>
            <a:r>
              <a:rPr lang="en-US" sz="2800" dirty="0" smtClean="0">
                <a:effectLst/>
              </a:rPr>
              <a:t>made it illegal </a:t>
            </a:r>
            <a:r>
              <a:rPr lang="en-US" sz="2800" dirty="0">
                <a:effectLst/>
              </a:rPr>
              <a:t>for Black people to gather in public </a:t>
            </a:r>
            <a:r>
              <a:rPr lang="en-US" sz="2800" dirty="0" smtClean="0">
                <a:effectLst/>
              </a:rPr>
              <a:t>spaces</a:t>
            </a:r>
          </a:p>
          <a:p>
            <a:pPr marL="457200" indent="-457200">
              <a:buFont typeface="Arial" charset="0"/>
              <a:buChar char="•"/>
            </a:pPr>
            <a:r>
              <a:rPr lang="en-US" sz="2800" dirty="0" smtClean="0">
                <a:effectLst/>
              </a:rPr>
              <a:t>Census </a:t>
            </a:r>
            <a:r>
              <a:rPr lang="en-US" sz="2800" dirty="0">
                <a:effectLst/>
              </a:rPr>
              <a:t>data from the late 1800’s and early 1900’s was used to “</a:t>
            </a:r>
            <a:r>
              <a:rPr lang="en-US" sz="2800" dirty="0" smtClean="0">
                <a:effectLst/>
              </a:rPr>
              <a:t>prove” that </a:t>
            </a:r>
            <a:r>
              <a:rPr lang="en-US" sz="2800" dirty="0">
                <a:effectLst/>
              </a:rPr>
              <a:t>blacks people were prone to criminal behavior. </a:t>
            </a:r>
            <a:endParaRPr lang="en-US" sz="2800" dirty="0" smtClean="0">
              <a:effectLst/>
            </a:endParaRPr>
          </a:p>
          <a:p>
            <a:pPr marL="457200" indent="-457200">
              <a:buFont typeface="Arial" charset="0"/>
              <a:buChar char="•"/>
            </a:pPr>
            <a:r>
              <a:rPr lang="en-US" sz="2800" dirty="0" smtClean="0">
                <a:effectLst/>
              </a:rPr>
              <a:t>This illustrates </a:t>
            </a:r>
            <a:r>
              <a:rPr lang="en-US" sz="2800" dirty="0">
                <a:effectLst/>
              </a:rPr>
              <a:t>how hard our justice system has worked to codify criminalizing and enslaving people of color, specifically </a:t>
            </a:r>
            <a:r>
              <a:rPr lang="en-US" sz="2800" dirty="0" smtClean="0">
                <a:effectLst/>
              </a:rPr>
              <a:t>Black folks</a:t>
            </a:r>
          </a:p>
          <a:p>
            <a:pPr marL="457200" indent="-457200">
              <a:buFont typeface="Arial" charset="0"/>
              <a:buChar char="•"/>
            </a:pPr>
            <a:r>
              <a:rPr lang="en-US" sz="2800" dirty="0" smtClean="0">
                <a:effectLst/>
              </a:rPr>
              <a:t>Increased </a:t>
            </a:r>
            <a:r>
              <a:rPr lang="en-US" sz="2800" dirty="0">
                <a:effectLst/>
              </a:rPr>
              <a:t>police presence in schools </a:t>
            </a:r>
            <a:endParaRPr lang="en-US" sz="2800" dirty="0" smtClean="0">
              <a:effectLst/>
            </a:endParaRPr>
          </a:p>
          <a:p>
            <a:pPr marL="971550" lvl="1" indent="-457200">
              <a:buFont typeface="Arial" charset="0"/>
              <a:buChar char="•"/>
            </a:pPr>
            <a:r>
              <a:rPr lang="en-US" sz="2800" dirty="0" smtClean="0">
                <a:effectLst/>
              </a:rPr>
              <a:t>The </a:t>
            </a:r>
            <a:r>
              <a:rPr lang="en-US" sz="2800" dirty="0">
                <a:effectLst/>
              </a:rPr>
              <a:t>school district of New York City has the tenth largest police force in the country—larger </a:t>
            </a:r>
            <a:r>
              <a:rPr lang="en-US" sz="2800" dirty="0" smtClean="0">
                <a:effectLst/>
              </a:rPr>
              <a:t>than the </a:t>
            </a:r>
            <a:r>
              <a:rPr lang="en-US" sz="2800" dirty="0">
                <a:effectLst/>
              </a:rPr>
              <a:t>police forces of Washington, D.C, Detroit, Boston, or Las Vegas</a:t>
            </a:r>
          </a:p>
          <a:p>
            <a:r>
              <a:rPr lang="en-US" sz="2800" u="sng" dirty="0" smtClean="0">
                <a:effectLst/>
              </a:rPr>
              <a:t>Poverty</a:t>
            </a:r>
            <a:endParaRPr lang="en-US" sz="2800" dirty="0">
              <a:effectLst/>
            </a:endParaRPr>
          </a:p>
          <a:p>
            <a:pPr marL="457200" indent="-457200">
              <a:buFont typeface="Arial" charset="0"/>
              <a:buChar char="•"/>
            </a:pPr>
            <a:r>
              <a:rPr lang="en-US" sz="2800" dirty="0" smtClean="0">
                <a:effectLst/>
              </a:rPr>
              <a:t>Increased </a:t>
            </a:r>
            <a:r>
              <a:rPr lang="en-US" sz="2800" dirty="0">
                <a:effectLst/>
              </a:rPr>
              <a:t>incarceration means increased numbers of Black </a:t>
            </a:r>
            <a:r>
              <a:rPr lang="en-US" sz="2800" dirty="0" smtClean="0">
                <a:effectLst/>
              </a:rPr>
              <a:t>Wisconsinites with a criminal record, </a:t>
            </a:r>
            <a:r>
              <a:rPr lang="en-US" sz="2800" dirty="0">
                <a:effectLst/>
              </a:rPr>
              <a:t>making it harder to get hired or get a drivers license to drive to work </a:t>
            </a:r>
            <a:endParaRPr lang="en-US" sz="2800" dirty="0" smtClean="0">
              <a:effectLst/>
            </a:endParaRPr>
          </a:p>
          <a:p>
            <a:pPr marL="457200" indent="-457200">
              <a:buFont typeface="Arial" charset="0"/>
              <a:buChar char="•"/>
            </a:pPr>
            <a:r>
              <a:rPr lang="en-US" sz="2800" dirty="0" smtClean="0">
                <a:effectLst/>
              </a:rPr>
              <a:t>230,000 </a:t>
            </a:r>
            <a:r>
              <a:rPr lang="en-US" sz="2800" dirty="0">
                <a:effectLst/>
              </a:rPr>
              <a:t>Black people </a:t>
            </a:r>
            <a:r>
              <a:rPr lang="en-US" sz="2800" dirty="0" smtClean="0">
                <a:effectLst/>
              </a:rPr>
              <a:t>live </a:t>
            </a:r>
            <a:r>
              <a:rPr lang="en-US" sz="2800" dirty="0">
                <a:effectLst/>
              </a:rPr>
              <a:t>in Milwaukee, 40% are living below poverty line, 24.6% are unemployed, </a:t>
            </a:r>
            <a:r>
              <a:rPr lang="en-US" sz="2800" dirty="0" smtClean="0">
                <a:effectLst/>
              </a:rPr>
              <a:t>and 47</a:t>
            </a:r>
            <a:r>
              <a:rPr lang="en-US" sz="2800" dirty="0">
                <a:effectLst/>
              </a:rPr>
              <a:t>% </a:t>
            </a:r>
            <a:r>
              <a:rPr lang="en-US" sz="2800" dirty="0" smtClean="0">
                <a:effectLst/>
              </a:rPr>
              <a:t>don’t </a:t>
            </a:r>
            <a:r>
              <a:rPr lang="en-US" sz="2800" dirty="0">
                <a:effectLst/>
              </a:rPr>
              <a:t>have a drivers </a:t>
            </a:r>
            <a:r>
              <a:rPr lang="en-US" sz="2800" dirty="0" smtClean="0">
                <a:effectLst/>
              </a:rPr>
              <a:t>license</a:t>
            </a:r>
          </a:p>
          <a:p>
            <a:pPr marL="457200" indent="-457200">
              <a:buFont typeface="Arial" charset="0"/>
              <a:buChar char="•"/>
            </a:pPr>
            <a:r>
              <a:rPr lang="en-US" sz="2800" dirty="0" smtClean="0">
                <a:effectLst/>
              </a:rPr>
              <a:t>3/4 </a:t>
            </a:r>
            <a:r>
              <a:rPr lang="en-US" sz="2800" dirty="0">
                <a:effectLst/>
              </a:rPr>
              <a:t>of the jobs available are outside the bus </a:t>
            </a:r>
            <a:r>
              <a:rPr lang="en-US" sz="2800" dirty="0" smtClean="0">
                <a:effectLst/>
              </a:rPr>
              <a:t>lines</a:t>
            </a:r>
          </a:p>
          <a:p>
            <a:r>
              <a:rPr lang="en-US" sz="2800" u="sng" dirty="0" smtClean="0">
                <a:effectLst/>
              </a:rPr>
              <a:t>Segregation</a:t>
            </a:r>
          </a:p>
          <a:p>
            <a:pPr marL="457200" indent="-457200">
              <a:buFont typeface="Arial" charset="0"/>
              <a:buChar char="•"/>
            </a:pPr>
            <a:r>
              <a:rPr lang="en-US" sz="2800" dirty="0" smtClean="0">
                <a:effectLst/>
              </a:rPr>
              <a:t>Milwaukee </a:t>
            </a:r>
            <a:r>
              <a:rPr lang="en-US" sz="2800" dirty="0">
                <a:effectLst/>
              </a:rPr>
              <a:t>is the most racially segregated city in the U.S.  </a:t>
            </a:r>
            <a:endParaRPr lang="en-US" sz="2800" dirty="0" smtClean="0">
              <a:effectLst/>
            </a:endParaRPr>
          </a:p>
          <a:p>
            <a:pPr marL="457200" indent="-457200">
              <a:buFont typeface="Arial" charset="0"/>
              <a:buChar char="•"/>
            </a:pPr>
            <a:r>
              <a:rPr lang="en-US" sz="2800" dirty="0" smtClean="0">
                <a:effectLst/>
              </a:rPr>
              <a:t>This </a:t>
            </a:r>
            <a:r>
              <a:rPr lang="en-US" sz="2800" dirty="0">
                <a:effectLst/>
              </a:rPr>
              <a:t>segregation causes jobs to move out of urban areas and into suburban </a:t>
            </a:r>
            <a:r>
              <a:rPr lang="en-US" sz="2800" dirty="0" smtClean="0">
                <a:effectLst/>
              </a:rPr>
              <a:t>areas</a:t>
            </a:r>
          </a:p>
          <a:p>
            <a:pPr marL="457200" indent="-457200">
              <a:buFont typeface="Arial" charset="0"/>
              <a:buChar char="•"/>
            </a:pPr>
            <a:r>
              <a:rPr lang="en-US" sz="2800" dirty="0" smtClean="0">
                <a:effectLst/>
              </a:rPr>
              <a:t>At </a:t>
            </a:r>
            <a:r>
              <a:rPr lang="en-US" sz="2800" dirty="0">
                <a:effectLst/>
              </a:rPr>
              <a:t>the same time that </a:t>
            </a:r>
            <a:r>
              <a:rPr lang="en-US" sz="2800" dirty="0" smtClean="0">
                <a:effectLst/>
              </a:rPr>
              <a:t>Milwaukee </a:t>
            </a:r>
            <a:r>
              <a:rPr lang="en-US" sz="2800" dirty="0">
                <a:effectLst/>
              </a:rPr>
              <a:t>lost 14,000 industrialized jobs, the Milwaukee suburbs gained over 100,000 new </a:t>
            </a:r>
            <a:r>
              <a:rPr lang="en-US" sz="2800" dirty="0" smtClean="0">
                <a:effectLst/>
              </a:rPr>
              <a:t>jobs.</a:t>
            </a:r>
          </a:p>
          <a:p>
            <a:pPr marL="457200" indent="-457200">
              <a:buFont typeface="Arial" charset="0"/>
              <a:buChar char="•"/>
            </a:pPr>
            <a:r>
              <a:rPr lang="en-US" sz="2800" dirty="0">
                <a:effectLst/>
              </a:rPr>
              <a:t>O</a:t>
            </a:r>
            <a:r>
              <a:rPr lang="en-US" sz="2800" dirty="0" smtClean="0">
                <a:effectLst/>
              </a:rPr>
              <a:t>ver </a:t>
            </a:r>
            <a:r>
              <a:rPr lang="en-US" sz="2800" dirty="0">
                <a:effectLst/>
              </a:rPr>
              <a:t>96 percent of men employed in suburban-based manufacturing jobs are </a:t>
            </a:r>
            <a:r>
              <a:rPr lang="en-US" sz="2800" dirty="0" smtClean="0">
                <a:effectLst/>
              </a:rPr>
              <a:t>white</a:t>
            </a:r>
            <a:r>
              <a:rPr lang="en-US" sz="2800" dirty="0" smtClean="0"/>
              <a:t> </a:t>
            </a:r>
            <a:endParaRPr lang="en-US" sz="2800" dirty="0"/>
          </a:p>
        </p:txBody>
      </p:sp>
      <p:sp>
        <p:nvSpPr>
          <p:cNvPr id="38" name="Text Box 247"/>
          <p:cNvSpPr txBox="1">
            <a:spLocks noChangeArrowheads="1"/>
          </p:cNvSpPr>
          <p:nvPr/>
        </p:nvSpPr>
        <p:spPr bwMode="auto">
          <a:xfrm>
            <a:off x="439598" y="22785953"/>
            <a:ext cx="9509291" cy="8648521"/>
          </a:xfrm>
          <a:prstGeom prst="rect">
            <a:avLst/>
          </a:prstGeom>
          <a:solidFill>
            <a:schemeClr val="accent3">
              <a:lumMod val="20000"/>
              <a:lumOff val="80000"/>
            </a:schemeClr>
          </a:solidFill>
          <a:ln w="57150" cmpd="thinThick">
            <a:noFill/>
            <a:miter lim="800000"/>
            <a:headEnd/>
            <a:tailEnd/>
          </a:ln>
          <a:effectLst/>
          <a:extLst/>
        </p:spPr>
        <p:txBody>
          <a:bodyPr wrap="square" lIns="182880" tIns="91440" rIns="182880" bIns="182880">
            <a:spAutoFit/>
          </a:bodyPr>
          <a:lstStyle>
            <a:lvl1pPr defTabSz="612775">
              <a:defRPr sz="2400">
                <a:solidFill>
                  <a:schemeClr val="tx1"/>
                </a:solidFill>
                <a:latin typeface="Times New Roman" pitchFamily="18" charset="0"/>
              </a:defRPr>
            </a:lvl1pPr>
            <a:lvl2pPr marL="685800" indent="-227013" defTabSz="612775">
              <a:defRPr sz="2400">
                <a:solidFill>
                  <a:schemeClr val="tx1"/>
                </a:solidFill>
                <a:latin typeface="Times New Roman" pitchFamily="18" charset="0"/>
              </a:defRPr>
            </a:lvl2pPr>
            <a:lvl3pPr marL="1143000" indent="-228600" defTabSz="612775">
              <a:defRPr sz="2400">
                <a:solidFill>
                  <a:schemeClr val="tx1"/>
                </a:solidFill>
                <a:latin typeface="Times New Roman" pitchFamily="18" charset="0"/>
              </a:defRPr>
            </a:lvl3pPr>
            <a:lvl4pPr marL="1600200" indent="-228600" defTabSz="612775">
              <a:defRPr sz="2400">
                <a:solidFill>
                  <a:schemeClr val="tx1"/>
                </a:solidFill>
                <a:latin typeface="Times New Roman" pitchFamily="18" charset="0"/>
              </a:defRPr>
            </a:lvl4pPr>
            <a:lvl5pPr marL="2057400" indent="-228600" defTabSz="612775">
              <a:defRPr sz="2400">
                <a:solidFill>
                  <a:schemeClr val="tx1"/>
                </a:solidFill>
                <a:latin typeface="Times New Roman" pitchFamily="18" charset="0"/>
              </a:defRPr>
            </a:lvl5pPr>
            <a:lvl6pPr marL="2514600" indent="-228600" defTabSz="612775" eaLnBrk="0" fontAlgn="base" hangingPunct="0">
              <a:spcBef>
                <a:spcPct val="0"/>
              </a:spcBef>
              <a:spcAft>
                <a:spcPct val="0"/>
              </a:spcAft>
              <a:defRPr sz="2400">
                <a:solidFill>
                  <a:schemeClr val="tx1"/>
                </a:solidFill>
                <a:latin typeface="Times New Roman" pitchFamily="18" charset="0"/>
              </a:defRPr>
            </a:lvl6pPr>
            <a:lvl7pPr marL="2971800" indent="-228600" defTabSz="612775" eaLnBrk="0" fontAlgn="base" hangingPunct="0">
              <a:spcBef>
                <a:spcPct val="0"/>
              </a:spcBef>
              <a:spcAft>
                <a:spcPct val="0"/>
              </a:spcAft>
              <a:defRPr sz="2400">
                <a:solidFill>
                  <a:schemeClr val="tx1"/>
                </a:solidFill>
                <a:latin typeface="Times New Roman" pitchFamily="18" charset="0"/>
              </a:defRPr>
            </a:lvl7pPr>
            <a:lvl8pPr marL="3429000" indent="-228600" defTabSz="612775" eaLnBrk="0" fontAlgn="base" hangingPunct="0">
              <a:spcBef>
                <a:spcPct val="0"/>
              </a:spcBef>
              <a:spcAft>
                <a:spcPct val="0"/>
              </a:spcAft>
              <a:defRPr sz="2400">
                <a:solidFill>
                  <a:schemeClr val="tx1"/>
                </a:solidFill>
                <a:latin typeface="Times New Roman" pitchFamily="18" charset="0"/>
              </a:defRPr>
            </a:lvl8pPr>
            <a:lvl9pPr marL="3886200" indent="-228600" defTabSz="612775" eaLnBrk="0" fontAlgn="base" hangingPunct="0">
              <a:spcBef>
                <a:spcPct val="0"/>
              </a:spcBef>
              <a:spcAft>
                <a:spcPct val="0"/>
              </a:spcAft>
              <a:defRPr sz="2400">
                <a:solidFill>
                  <a:schemeClr val="tx1"/>
                </a:solidFill>
                <a:latin typeface="Times New Roman" pitchFamily="18" charset="0"/>
              </a:defRPr>
            </a:lvl9pPr>
          </a:lstStyle>
          <a:p>
            <a:pPr marL="801687" lvl="1" indent="-342900">
              <a:buFont typeface="Arial" charset="0"/>
              <a:buChar char="•"/>
            </a:pPr>
            <a:endParaRPr lang="en-US" sz="2000" i="1" dirty="0" smtClean="0">
              <a:effectLst/>
              <a:latin typeface="+mn-lt"/>
            </a:endParaRPr>
          </a:p>
          <a:p>
            <a:pPr marL="115887" indent="-342900">
              <a:buFont typeface="Arial" charset="0"/>
              <a:buChar char="•"/>
            </a:pPr>
            <a:endParaRPr lang="en-US" dirty="0" smtClean="0">
              <a:effectLst/>
              <a:latin typeface="+mn-lt"/>
            </a:endParaRPr>
          </a:p>
          <a:p>
            <a:pPr marL="115887" indent="-342900">
              <a:buFont typeface="Arial" charset="0"/>
              <a:buChar char="•"/>
            </a:pPr>
            <a:r>
              <a:rPr lang="en-US" dirty="0" smtClean="0">
                <a:effectLst/>
                <a:latin typeface="+mn-lt"/>
              </a:rPr>
              <a:t>ACLU </a:t>
            </a:r>
            <a:r>
              <a:rPr lang="en-US" dirty="0">
                <a:effectLst/>
                <a:latin typeface="+mn-lt"/>
              </a:rPr>
              <a:t>of </a:t>
            </a:r>
            <a:r>
              <a:rPr lang="en-US" dirty="0" smtClean="0">
                <a:effectLst/>
                <a:latin typeface="+mn-lt"/>
              </a:rPr>
              <a:t>Wisconsin filed </a:t>
            </a:r>
            <a:r>
              <a:rPr lang="en-US" dirty="0">
                <a:effectLst/>
                <a:latin typeface="+mn-lt"/>
              </a:rPr>
              <a:t>a law suit against the state for the treatment of children at Lincoln </a:t>
            </a:r>
            <a:r>
              <a:rPr lang="en-US" dirty="0" smtClean="0">
                <a:effectLst/>
                <a:latin typeface="+mn-lt"/>
              </a:rPr>
              <a:t>Hills and </a:t>
            </a:r>
            <a:r>
              <a:rPr lang="en-US" dirty="0">
                <a:effectLst/>
                <a:latin typeface="+mn-lt"/>
              </a:rPr>
              <a:t>Copper Lake detention facilities </a:t>
            </a:r>
            <a:r>
              <a:rPr lang="en-US" dirty="0" smtClean="0">
                <a:effectLst/>
                <a:latin typeface="+mn-lt"/>
              </a:rPr>
              <a:t>for juveniles</a:t>
            </a:r>
            <a:endParaRPr lang="en-US" dirty="0">
              <a:effectLst/>
              <a:latin typeface="+mn-lt"/>
            </a:endParaRPr>
          </a:p>
          <a:p>
            <a:pPr marL="115887" indent="-342900">
              <a:buFont typeface="Arial" charset="0"/>
              <a:buChar char="•"/>
            </a:pPr>
            <a:r>
              <a:rPr lang="en-US" dirty="0" smtClean="0">
                <a:effectLst/>
                <a:latin typeface="+mn-lt"/>
              </a:rPr>
              <a:t>20</a:t>
            </a:r>
            <a:r>
              <a:rPr lang="en-US" dirty="0">
                <a:effectLst/>
                <a:latin typeface="+mn-lt"/>
              </a:rPr>
              <a:t>% of the </a:t>
            </a:r>
            <a:r>
              <a:rPr lang="en-US" dirty="0" smtClean="0">
                <a:effectLst/>
                <a:latin typeface="+mn-lt"/>
              </a:rPr>
              <a:t>entire </a:t>
            </a:r>
            <a:r>
              <a:rPr lang="en-US" dirty="0">
                <a:effectLst/>
                <a:latin typeface="+mn-lt"/>
              </a:rPr>
              <a:t>population of </a:t>
            </a:r>
            <a:r>
              <a:rPr lang="en-US" dirty="0" smtClean="0">
                <a:effectLst/>
                <a:latin typeface="+mn-lt"/>
              </a:rPr>
              <a:t>Lincoln </a:t>
            </a:r>
            <a:r>
              <a:rPr lang="en-US" dirty="0">
                <a:effectLst/>
                <a:latin typeface="+mn-lt"/>
              </a:rPr>
              <a:t>H</a:t>
            </a:r>
            <a:r>
              <a:rPr lang="en-US" dirty="0" smtClean="0">
                <a:effectLst/>
                <a:latin typeface="+mn-lt"/>
              </a:rPr>
              <a:t>ills </a:t>
            </a:r>
            <a:r>
              <a:rPr lang="en-US" dirty="0">
                <a:effectLst/>
                <a:latin typeface="+mn-lt"/>
              </a:rPr>
              <a:t>and </a:t>
            </a:r>
            <a:r>
              <a:rPr lang="en-US" dirty="0" smtClean="0">
                <a:effectLst/>
                <a:latin typeface="+mn-lt"/>
              </a:rPr>
              <a:t>Copper </a:t>
            </a:r>
            <a:r>
              <a:rPr lang="en-US" dirty="0">
                <a:effectLst/>
                <a:latin typeface="+mn-lt"/>
              </a:rPr>
              <a:t>L</a:t>
            </a:r>
            <a:r>
              <a:rPr lang="en-US" dirty="0" smtClean="0">
                <a:effectLst/>
                <a:latin typeface="+mn-lt"/>
              </a:rPr>
              <a:t>ake </a:t>
            </a:r>
            <a:r>
              <a:rPr lang="en-US" dirty="0">
                <a:effectLst/>
                <a:latin typeface="+mn-lt"/>
              </a:rPr>
              <a:t>were in solitary </a:t>
            </a:r>
            <a:r>
              <a:rPr lang="en-US" dirty="0" smtClean="0">
                <a:effectLst/>
                <a:latin typeface="+mn-lt"/>
              </a:rPr>
              <a:t>in October of 2016</a:t>
            </a:r>
            <a:endParaRPr lang="en-US" dirty="0">
              <a:effectLst/>
              <a:latin typeface="+mn-lt"/>
            </a:endParaRPr>
          </a:p>
          <a:p>
            <a:pPr marL="115887" indent="-342900">
              <a:buFont typeface="Arial" charset="0"/>
              <a:buChar char="•"/>
            </a:pPr>
            <a:r>
              <a:rPr lang="en-US" dirty="0" smtClean="0">
                <a:effectLst/>
                <a:latin typeface="+mn-lt"/>
              </a:rPr>
              <a:t>There were 200 </a:t>
            </a:r>
            <a:r>
              <a:rPr lang="en-US" dirty="0">
                <a:effectLst/>
                <a:latin typeface="+mn-lt"/>
              </a:rPr>
              <a:t>incidents of pepper spray in the first ten months of </a:t>
            </a:r>
            <a:r>
              <a:rPr lang="en-US" dirty="0" smtClean="0">
                <a:effectLst/>
                <a:latin typeface="+mn-lt"/>
              </a:rPr>
              <a:t>2016</a:t>
            </a:r>
          </a:p>
          <a:p>
            <a:pPr marL="115887" indent="-342900">
              <a:buFont typeface="Arial" charset="0"/>
              <a:buChar char="•"/>
            </a:pPr>
            <a:r>
              <a:rPr lang="en-US" dirty="0" smtClean="0">
                <a:effectLst/>
                <a:latin typeface="+mn-lt"/>
              </a:rPr>
              <a:t>8th </a:t>
            </a:r>
            <a:r>
              <a:rPr lang="en-US" dirty="0">
                <a:effectLst/>
                <a:latin typeface="+mn-lt"/>
              </a:rPr>
              <a:t>and 14th amendment </a:t>
            </a:r>
            <a:r>
              <a:rPr lang="en-US" dirty="0" smtClean="0">
                <a:effectLst/>
                <a:latin typeface="+mn-lt"/>
              </a:rPr>
              <a:t>violations</a:t>
            </a:r>
          </a:p>
          <a:p>
            <a:pPr marL="115887" indent="-342900">
              <a:buFont typeface="Arial" charset="0"/>
              <a:buChar char="•"/>
            </a:pPr>
            <a:r>
              <a:rPr lang="en-US" dirty="0" smtClean="0">
                <a:effectLst/>
                <a:latin typeface="+mn-lt"/>
              </a:rPr>
              <a:t>Children being shackled to tables, prevented from going to class, brutally pepper sprayed</a:t>
            </a:r>
          </a:p>
          <a:p>
            <a:pPr marL="115887" indent="-342900">
              <a:buFont typeface="Arial" charset="0"/>
              <a:buChar char="•"/>
            </a:pPr>
            <a:r>
              <a:rPr lang="en-US" dirty="0">
                <a:effectLst/>
                <a:latin typeface="Constantia" charset="0"/>
                <a:ea typeface="Constantia" charset="0"/>
                <a:cs typeface="Constantia" charset="0"/>
              </a:rPr>
              <a:t>“When I got here, they told me there would be education and programs to help me deal with my anger and the things that got me in trouble in the first place. But when you are in solitary you don’t get those programs. If you are lucky you might get 45 minutes a day with a teacher. Being put in the hole makes you more angry, not less</a:t>
            </a:r>
            <a:r>
              <a:rPr lang="en-US" dirty="0" smtClean="0">
                <a:effectLst/>
                <a:latin typeface="Constantia" charset="0"/>
                <a:ea typeface="Constantia" charset="0"/>
                <a:cs typeface="Constantia" charset="0"/>
              </a:rPr>
              <a:t>.”</a:t>
            </a:r>
          </a:p>
          <a:p>
            <a:pPr marL="115887" indent="-342900">
              <a:buFont typeface="Arial" charset="0"/>
              <a:buChar char="•"/>
            </a:pPr>
            <a:r>
              <a:rPr lang="en-US" dirty="0">
                <a:effectLst/>
              </a:rPr>
              <a:t>“You also can’t keep up with school in solitary, because a lot of the time when you are only allowed out of your cell for the hour to exercise, you are “on the belt”, and they attach your handcuffs to this belt so you can barely hold a pen or anything. That’s </a:t>
            </a:r>
            <a:r>
              <a:rPr lang="en-US" i="1" dirty="0">
                <a:effectLst/>
              </a:rPr>
              <a:t>if</a:t>
            </a:r>
            <a:r>
              <a:rPr lang="en-US" dirty="0">
                <a:effectLst/>
              </a:rPr>
              <a:t> they give you your “out time” at all. Sometimes they just leave you in the solitary cell for days and days.”</a:t>
            </a:r>
            <a:endParaRPr lang="en-US" dirty="0">
              <a:effectLst/>
              <a:latin typeface="Constantia" charset="0"/>
              <a:ea typeface="Constantia" charset="0"/>
              <a:cs typeface="Constantia" charset="0"/>
            </a:endParaRPr>
          </a:p>
          <a:p>
            <a:pPr marL="115887" indent="-342900">
              <a:buFont typeface="Arial" charset="0"/>
              <a:buChar char="•"/>
            </a:pPr>
            <a:endParaRPr lang="en-US" sz="2000" dirty="0" smtClean="0">
              <a:effectLst/>
              <a:latin typeface="+mn-lt"/>
            </a:endParaRPr>
          </a:p>
        </p:txBody>
      </p:sp>
      <p:grpSp>
        <p:nvGrpSpPr>
          <p:cNvPr id="39" name="Group 38"/>
          <p:cNvGrpSpPr/>
          <p:nvPr/>
        </p:nvGrpSpPr>
        <p:grpSpPr>
          <a:xfrm>
            <a:off x="376098" y="5981339"/>
            <a:ext cx="10007023" cy="946293"/>
            <a:chOff x="1066799" y="5958162"/>
            <a:chExt cx="11007725" cy="946293"/>
          </a:xfrm>
        </p:grpSpPr>
        <p:sp>
          <p:nvSpPr>
            <p:cNvPr id="40" name="Text Box 248"/>
            <p:cNvSpPr txBox="1">
              <a:spLocks noChangeArrowheads="1"/>
            </p:cNvSpPr>
            <p:nvPr/>
          </p:nvSpPr>
          <p:spPr bwMode="auto">
            <a:xfrm>
              <a:off x="1066799" y="5958162"/>
              <a:ext cx="11007725" cy="946293"/>
            </a:xfrm>
            <a:prstGeom prst="rect">
              <a:avLst/>
            </a:prstGeom>
            <a:gradFill rotWithShape="0">
              <a:gsLst>
                <a:gs pos="0">
                  <a:schemeClr val="accent2">
                    <a:lumMod val="40000"/>
                    <a:lumOff val="60000"/>
                  </a:schemeClr>
                </a:gs>
                <a:gs pos="13000">
                  <a:schemeClr val="accent3">
                    <a:lumMod val="60000"/>
                    <a:lumOff val="40000"/>
                  </a:schemeClr>
                </a:gs>
                <a:gs pos="43000">
                  <a:schemeClr val="accent2">
                    <a:lumMod val="60000"/>
                    <a:lumOff val="40000"/>
                  </a:schemeClr>
                </a:gs>
                <a:gs pos="67000">
                  <a:schemeClr val="accent2">
                    <a:lumMod val="75000"/>
                  </a:schemeClr>
                </a:gs>
                <a:gs pos="83000">
                  <a:schemeClr val="accent2">
                    <a:lumMod val="75000"/>
                  </a:schemeClr>
                </a:gs>
                <a:gs pos="100000">
                  <a:schemeClr val="accent3">
                    <a:lumMod val="60000"/>
                    <a:lumOff val="40000"/>
                  </a:schemeClr>
                </a:gs>
              </a:gsLst>
              <a:lin ang="0" scaled="1"/>
            </a:gradFill>
            <a:ln w="19050">
              <a:noFill/>
              <a:miter lim="800000"/>
              <a:headEnd/>
              <a:tailEnd/>
            </a:ln>
            <a:effectLst/>
          </p:spPr>
          <p:txBody>
            <a:bodyPr>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endParaRPr lang="en-US" altLang="zh-CN" sz="3600" b="1" dirty="0">
                <a:effectLst/>
                <a:latin typeface="Lucida Sans" pitchFamily="34" charset="0"/>
                <a:ea typeface="SimSun" pitchFamily="2" charset="-122"/>
                <a:cs typeface="Lucida Sans" pitchFamily="34" charset="0"/>
              </a:endParaRPr>
            </a:p>
          </p:txBody>
        </p:sp>
        <p:sp>
          <p:nvSpPr>
            <p:cNvPr id="41" name="Text Box 248"/>
            <p:cNvSpPr txBox="1">
              <a:spLocks noChangeArrowheads="1"/>
            </p:cNvSpPr>
            <p:nvPr/>
          </p:nvSpPr>
          <p:spPr bwMode="auto">
            <a:xfrm>
              <a:off x="1157514" y="6046588"/>
              <a:ext cx="10805886" cy="584775"/>
            </a:xfrm>
            <a:prstGeom prst="rect">
              <a:avLst/>
            </a:prstGeom>
            <a:gradFill>
              <a:gsLst>
                <a:gs pos="56000">
                  <a:schemeClr val="accent2">
                    <a:lumMod val="50000"/>
                  </a:schemeClr>
                </a:gs>
                <a:gs pos="100000">
                  <a:schemeClr val="bg1">
                    <a:alpha val="0"/>
                  </a:schemeClr>
                </a:gs>
              </a:gsLst>
              <a:lin ang="0" scaled="1"/>
            </a:gradFill>
            <a:ln w="19050">
              <a:noFill/>
              <a:miter lim="800000"/>
              <a:headEnd/>
              <a:tailEnd/>
            </a:ln>
            <a:effectLst/>
          </p:spPr>
          <p:txBody>
            <a:bodyPr wrap="square">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r>
                <a:rPr lang="en-US" altLang="zh-CN" sz="3200" b="1" dirty="0" smtClean="0">
                  <a:solidFill>
                    <a:schemeClr val="bg1"/>
                  </a:solidFill>
                  <a:effectLst/>
                  <a:latin typeface="Lucida Sans" pitchFamily="34" charset="0"/>
                  <a:ea typeface="SimSun" pitchFamily="2" charset="-122"/>
                  <a:cs typeface="Lucida Sans" pitchFamily="34" charset="0"/>
                </a:rPr>
                <a:t>Background; Why Milwaukee Matters</a:t>
              </a:r>
              <a:endParaRPr lang="en-US" altLang="zh-CN" sz="3200" b="1" dirty="0">
                <a:solidFill>
                  <a:schemeClr val="bg1"/>
                </a:solidFill>
                <a:effectLst/>
                <a:latin typeface="Lucida Sans" pitchFamily="34" charset="0"/>
                <a:ea typeface="SimSun" pitchFamily="2" charset="-122"/>
                <a:cs typeface="Lucida Sans" pitchFamily="34" charset="0"/>
              </a:endParaRPr>
            </a:p>
          </p:txBody>
        </p:sp>
      </p:grpSp>
      <p:grpSp>
        <p:nvGrpSpPr>
          <p:cNvPr id="42" name="Group 41"/>
          <p:cNvGrpSpPr/>
          <p:nvPr/>
        </p:nvGrpSpPr>
        <p:grpSpPr>
          <a:xfrm>
            <a:off x="428913" y="21767377"/>
            <a:ext cx="10007023" cy="1490514"/>
            <a:chOff x="1066799" y="5958162"/>
            <a:chExt cx="11007725" cy="1579954"/>
          </a:xfrm>
        </p:grpSpPr>
        <p:sp>
          <p:nvSpPr>
            <p:cNvPr id="43" name="Text Box 248"/>
            <p:cNvSpPr txBox="1">
              <a:spLocks noChangeArrowheads="1"/>
            </p:cNvSpPr>
            <p:nvPr/>
          </p:nvSpPr>
          <p:spPr bwMode="auto">
            <a:xfrm>
              <a:off x="1066799" y="5958162"/>
              <a:ext cx="11007725" cy="946293"/>
            </a:xfrm>
            <a:prstGeom prst="rect">
              <a:avLst/>
            </a:prstGeom>
            <a:gradFill rotWithShape="0">
              <a:gsLst>
                <a:gs pos="0">
                  <a:schemeClr val="accent2">
                    <a:lumMod val="40000"/>
                    <a:lumOff val="60000"/>
                  </a:schemeClr>
                </a:gs>
                <a:gs pos="13000">
                  <a:schemeClr val="accent3">
                    <a:lumMod val="60000"/>
                    <a:lumOff val="40000"/>
                  </a:schemeClr>
                </a:gs>
                <a:gs pos="43000">
                  <a:schemeClr val="accent2">
                    <a:lumMod val="60000"/>
                    <a:lumOff val="40000"/>
                  </a:schemeClr>
                </a:gs>
                <a:gs pos="67000">
                  <a:schemeClr val="accent2">
                    <a:lumMod val="75000"/>
                  </a:schemeClr>
                </a:gs>
                <a:gs pos="83000">
                  <a:schemeClr val="accent2">
                    <a:lumMod val="75000"/>
                  </a:schemeClr>
                </a:gs>
                <a:gs pos="100000">
                  <a:schemeClr val="accent3">
                    <a:lumMod val="60000"/>
                    <a:lumOff val="40000"/>
                  </a:schemeClr>
                </a:gs>
              </a:gsLst>
              <a:lin ang="0" scaled="1"/>
            </a:gradFill>
            <a:ln w="19050">
              <a:noFill/>
              <a:miter lim="800000"/>
              <a:headEnd/>
              <a:tailEnd/>
            </a:ln>
            <a:effectLst/>
          </p:spPr>
          <p:txBody>
            <a:bodyPr>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endParaRPr lang="en-US" altLang="zh-CN" sz="3600" b="1" dirty="0">
                <a:effectLst/>
                <a:latin typeface="Lucida Sans" pitchFamily="34" charset="0"/>
                <a:ea typeface="SimSun" pitchFamily="2" charset="-122"/>
                <a:cs typeface="Lucida Sans" pitchFamily="34" charset="0"/>
              </a:endParaRPr>
            </a:p>
          </p:txBody>
        </p:sp>
        <p:sp>
          <p:nvSpPr>
            <p:cNvPr id="44" name="Text Box 248"/>
            <p:cNvSpPr txBox="1">
              <a:spLocks noChangeArrowheads="1"/>
            </p:cNvSpPr>
            <p:nvPr/>
          </p:nvSpPr>
          <p:spPr bwMode="auto">
            <a:xfrm>
              <a:off x="1121404" y="6091566"/>
              <a:ext cx="10805886" cy="1446550"/>
            </a:xfrm>
            <a:prstGeom prst="rect">
              <a:avLst/>
            </a:prstGeom>
            <a:gradFill>
              <a:gsLst>
                <a:gs pos="56000">
                  <a:schemeClr val="accent2">
                    <a:lumMod val="50000"/>
                  </a:schemeClr>
                </a:gs>
                <a:gs pos="100000">
                  <a:schemeClr val="bg1">
                    <a:alpha val="0"/>
                  </a:schemeClr>
                </a:gs>
              </a:gsLst>
              <a:lin ang="0" scaled="1"/>
            </a:gradFill>
            <a:ln w="19050">
              <a:noFill/>
              <a:miter lim="800000"/>
              <a:headEnd/>
              <a:tailEnd/>
            </a:ln>
            <a:effectLst/>
          </p:spPr>
          <p:txBody>
            <a:bodyPr wrap="square">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lgn="ctr"/>
              <a:r>
                <a:rPr lang="en-US" altLang="zh-CN" sz="4400" b="1" dirty="0" smtClean="0">
                  <a:solidFill>
                    <a:schemeClr val="bg1"/>
                  </a:solidFill>
                  <a:effectLst/>
                  <a:latin typeface="Lucida Sans" pitchFamily="34" charset="0"/>
                  <a:ea typeface="SimSun" pitchFamily="2" charset="-122"/>
                  <a:cs typeface="Lucida Sans" pitchFamily="34" charset="0"/>
                </a:rPr>
                <a:t>Copper Lake and Lincoln Hills Detention Facilities</a:t>
              </a:r>
              <a:endParaRPr lang="en-US" altLang="zh-CN" sz="3200" b="1" dirty="0">
                <a:solidFill>
                  <a:schemeClr val="bg1"/>
                </a:solidFill>
                <a:effectLst/>
                <a:latin typeface="Lucida Sans" pitchFamily="34" charset="0"/>
                <a:ea typeface="SimSun" pitchFamily="2" charset="-122"/>
                <a:cs typeface="Lucida Sans" pitchFamily="34" charset="0"/>
              </a:endParaRPr>
            </a:p>
          </p:txBody>
        </p:sp>
      </p:grpSp>
      <p:sp>
        <p:nvSpPr>
          <p:cNvPr id="45" name="Text Box 244"/>
          <p:cNvSpPr txBox="1">
            <a:spLocks noChangeArrowheads="1"/>
          </p:cNvSpPr>
          <p:nvPr/>
        </p:nvSpPr>
        <p:spPr bwMode="auto">
          <a:xfrm>
            <a:off x="11195784" y="6796860"/>
            <a:ext cx="10334041" cy="13634502"/>
          </a:xfrm>
          <a:prstGeom prst="rect">
            <a:avLst/>
          </a:prstGeom>
          <a:solidFill>
            <a:schemeClr val="bg1"/>
          </a:solidFill>
          <a:ln w="57150" cmpd="thinThick">
            <a:no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square" lIns="182880" tIns="91440" rIns="182880" bIns="182880">
            <a:spAutoFit/>
          </a:bodyPr>
          <a:lstStyle>
            <a:lvl1pPr>
              <a:defRPr sz="2400">
                <a:solidFill>
                  <a:schemeClr val="tx1"/>
                </a:solidFill>
                <a:latin typeface="Times New Roman" pitchFamily="18" charset="0"/>
              </a:defRPr>
            </a:lvl1pPr>
            <a:lvl2pPr marL="685800" indent="-22860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r>
              <a:rPr lang="en-US" sz="2800" u="sng" dirty="0" smtClean="0">
                <a:effectLst/>
              </a:rPr>
              <a:t>What is Electronic Monitoring (EM)?</a:t>
            </a:r>
          </a:p>
          <a:p>
            <a:pPr marL="342900" indent="-342900">
              <a:buFont typeface="Arial" charset="0"/>
              <a:buChar char="•"/>
            </a:pPr>
            <a:r>
              <a:rPr lang="en-US" sz="2800" dirty="0">
                <a:effectLst/>
              </a:rPr>
              <a:t>EM is used after youth offenders are released from detention or before </a:t>
            </a:r>
            <a:r>
              <a:rPr lang="en-US" sz="2800" dirty="0" smtClean="0">
                <a:effectLst/>
              </a:rPr>
              <a:t>they are adjudicated.</a:t>
            </a:r>
          </a:p>
          <a:p>
            <a:pPr marL="342900" indent="-342900">
              <a:buFont typeface="Arial" charset="0"/>
              <a:buChar char="•"/>
            </a:pPr>
            <a:r>
              <a:rPr lang="en-US" sz="2800" dirty="0" smtClean="0">
                <a:effectLst/>
              </a:rPr>
              <a:t>EM </a:t>
            </a:r>
            <a:r>
              <a:rPr lang="en-US" sz="2800" dirty="0">
                <a:effectLst/>
              </a:rPr>
              <a:t>is used to survey and restrict the location of </a:t>
            </a:r>
            <a:r>
              <a:rPr lang="en-US" sz="2800" dirty="0" smtClean="0">
                <a:effectLst/>
              </a:rPr>
              <a:t>juvenile </a:t>
            </a:r>
            <a:r>
              <a:rPr lang="en-US" sz="2800" dirty="0">
                <a:effectLst/>
              </a:rPr>
              <a:t>offenders. </a:t>
            </a:r>
            <a:endParaRPr lang="en-US" sz="2800" dirty="0" smtClean="0">
              <a:effectLst/>
            </a:endParaRPr>
          </a:p>
          <a:p>
            <a:pPr marL="342900" indent="-342900">
              <a:buFont typeface="Arial" charset="0"/>
              <a:buChar char="•"/>
            </a:pPr>
            <a:r>
              <a:rPr lang="en-US" sz="2800" dirty="0" smtClean="0">
                <a:effectLst/>
              </a:rPr>
              <a:t>Types </a:t>
            </a:r>
            <a:r>
              <a:rPr lang="en-US" sz="2800" dirty="0">
                <a:effectLst/>
              </a:rPr>
              <a:t>of EM include; home monitoring devices (HMD), wrist bracelets, ankle bracelets, field monitoring devices (GPS), </a:t>
            </a:r>
            <a:r>
              <a:rPr lang="en-US" sz="2800" dirty="0" smtClean="0">
                <a:effectLst/>
              </a:rPr>
              <a:t>alcohol </a:t>
            </a:r>
            <a:r>
              <a:rPr lang="en-US" sz="2800" dirty="0">
                <a:effectLst/>
              </a:rPr>
              <a:t>testing devices, and </a:t>
            </a:r>
            <a:r>
              <a:rPr lang="en-US" sz="2800" dirty="0" smtClean="0">
                <a:effectLst/>
              </a:rPr>
              <a:t>voice </a:t>
            </a:r>
            <a:r>
              <a:rPr lang="en-US" sz="2800" dirty="0">
                <a:effectLst/>
              </a:rPr>
              <a:t>verification </a:t>
            </a:r>
            <a:r>
              <a:rPr lang="en-US" sz="2800" dirty="0" smtClean="0">
                <a:effectLst/>
              </a:rPr>
              <a:t>systems.</a:t>
            </a:r>
          </a:p>
          <a:p>
            <a:pPr marL="342900" indent="-342900">
              <a:buFont typeface="Arial" charset="0"/>
              <a:buChar char="•"/>
            </a:pPr>
            <a:r>
              <a:rPr lang="en-US" sz="2800" dirty="0" smtClean="0">
                <a:effectLst/>
              </a:rPr>
              <a:t>They </a:t>
            </a:r>
            <a:r>
              <a:rPr lang="en-US" sz="2800" dirty="0">
                <a:effectLst/>
              </a:rPr>
              <a:t>either constantly send a signal out to the HMD and the HMD sends an alarm to the central monitoring center when </a:t>
            </a:r>
            <a:r>
              <a:rPr lang="en-US" sz="2800" dirty="0" smtClean="0">
                <a:effectLst/>
              </a:rPr>
              <a:t>the child moves </a:t>
            </a:r>
            <a:r>
              <a:rPr lang="en-US" sz="2800" dirty="0">
                <a:effectLst/>
              </a:rPr>
              <a:t>out of range, or the </a:t>
            </a:r>
            <a:r>
              <a:rPr lang="en-US" sz="2800" dirty="0" smtClean="0">
                <a:effectLst/>
              </a:rPr>
              <a:t>child verifies </a:t>
            </a:r>
            <a:r>
              <a:rPr lang="en-US" sz="2800" dirty="0">
                <a:effectLst/>
              </a:rPr>
              <a:t>their presence as needed by answering a phone call, or inserting a transmitter into the HMD.</a:t>
            </a:r>
          </a:p>
          <a:p>
            <a:r>
              <a:rPr lang="en-US" sz="2800" u="sng" dirty="0" smtClean="0">
                <a:effectLst/>
              </a:rPr>
              <a:t>Milwaukee and Increased EM</a:t>
            </a:r>
          </a:p>
          <a:p>
            <a:pPr marL="342900" indent="-342900">
              <a:buFont typeface="Arial" charset="0"/>
              <a:buChar char="•"/>
            </a:pPr>
            <a:r>
              <a:rPr lang="en-US" sz="2800" dirty="0" smtClean="0">
                <a:effectLst/>
              </a:rPr>
              <a:t>MPD </a:t>
            </a:r>
            <a:r>
              <a:rPr lang="en-US" sz="2800" dirty="0">
                <a:effectLst/>
              </a:rPr>
              <a:t>traffic and pedestrian stops tripled from 66,657 in 2007 </a:t>
            </a:r>
            <a:r>
              <a:rPr lang="en-US" sz="2800" dirty="0" smtClean="0">
                <a:effectLst/>
              </a:rPr>
              <a:t>to </a:t>
            </a:r>
            <a:r>
              <a:rPr lang="en-US" sz="2800" dirty="0">
                <a:effectLst/>
              </a:rPr>
              <a:t>196,434 in 2015. </a:t>
            </a:r>
            <a:endParaRPr lang="en-US" sz="2800" dirty="0" smtClean="0">
              <a:effectLst/>
            </a:endParaRPr>
          </a:p>
          <a:p>
            <a:pPr marL="342900" indent="-342900">
              <a:buFont typeface="Arial" charset="0"/>
              <a:buChar char="•"/>
            </a:pPr>
            <a:r>
              <a:rPr lang="en-US" sz="2800" dirty="0" smtClean="0">
                <a:effectLst/>
              </a:rPr>
              <a:t>Black </a:t>
            </a:r>
            <a:r>
              <a:rPr lang="en-US" sz="2800" dirty="0">
                <a:effectLst/>
              </a:rPr>
              <a:t>Milwaukeeans were the targets of 72% of the officers’ traffic stops from 2010 through 2012, even though they make up 34% of the city’s </a:t>
            </a:r>
            <a:r>
              <a:rPr lang="en-US" sz="2800" dirty="0" smtClean="0">
                <a:effectLst/>
              </a:rPr>
              <a:t>population.</a:t>
            </a:r>
          </a:p>
          <a:p>
            <a:pPr marL="342900" indent="-342900">
              <a:buFont typeface="Arial" charset="0"/>
              <a:buChar char="•"/>
            </a:pPr>
            <a:r>
              <a:rPr lang="en-US" sz="2800" dirty="0" smtClean="0">
                <a:effectLst/>
              </a:rPr>
              <a:t>MPD </a:t>
            </a:r>
            <a:r>
              <a:rPr lang="en-US" sz="2800" dirty="0">
                <a:effectLst/>
              </a:rPr>
              <a:t>officers were seven times more likely to stop a black driver than a white </a:t>
            </a:r>
            <a:r>
              <a:rPr lang="en-US" sz="2800" dirty="0" smtClean="0">
                <a:effectLst/>
              </a:rPr>
              <a:t>driver</a:t>
            </a:r>
          </a:p>
          <a:p>
            <a:pPr marL="342900" indent="-342900">
              <a:buFont typeface="Arial" charset="0"/>
              <a:buChar char="•"/>
            </a:pPr>
            <a:r>
              <a:rPr lang="en-US" sz="2800" dirty="0" smtClean="0">
                <a:effectLst/>
              </a:rPr>
              <a:t>MPD </a:t>
            </a:r>
            <a:r>
              <a:rPr lang="en-US" sz="2800" dirty="0">
                <a:effectLst/>
              </a:rPr>
              <a:t>contributes to the rise of the </a:t>
            </a:r>
            <a:r>
              <a:rPr lang="en-US" sz="2800" dirty="0" err="1">
                <a:effectLst/>
              </a:rPr>
              <a:t>c</a:t>
            </a:r>
            <a:r>
              <a:rPr lang="en-US" sz="2800" dirty="0" err="1" smtClean="0">
                <a:effectLst/>
              </a:rPr>
              <a:t>arceral</a:t>
            </a:r>
            <a:r>
              <a:rPr lang="en-US" sz="2800" dirty="0" smtClean="0">
                <a:effectLst/>
              </a:rPr>
              <a:t> </a:t>
            </a:r>
            <a:r>
              <a:rPr lang="en-US" sz="2800" dirty="0">
                <a:effectLst/>
              </a:rPr>
              <a:t>state by using electronic monitoring to survey the youth in our </a:t>
            </a:r>
            <a:r>
              <a:rPr lang="en-US" sz="2800" dirty="0" smtClean="0">
                <a:effectLst/>
              </a:rPr>
              <a:t>community</a:t>
            </a:r>
          </a:p>
          <a:p>
            <a:pPr marL="342900" indent="-342900">
              <a:buFont typeface="Arial" charset="0"/>
              <a:buChar char="•"/>
            </a:pPr>
            <a:r>
              <a:rPr lang="en-US" sz="2800" dirty="0" smtClean="0">
                <a:effectLst/>
              </a:rPr>
              <a:t>In </a:t>
            </a:r>
            <a:r>
              <a:rPr lang="en-US" sz="2800" dirty="0">
                <a:effectLst/>
              </a:rPr>
              <a:t>March, the MPD will share GPS locations of youth, police and county officials will know where the child is at all times while on probation</a:t>
            </a:r>
            <a:r>
              <a:rPr lang="en-US" sz="2800" dirty="0" smtClean="0">
                <a:effectLst/>
              </a:rPr>
              <a:t>.</a:t>
            </a:r>
          </a:p>
          <a:p>
            <a:r>
              <a:rPr lang="en-US" sz="2800" u="sng" dirty="0" smtClean="0">
                <a:effectLst/>
              </a:rPr>
              <a:t>Cost</a:t>
            </a:r>
          </a:p>
          <a:p>
            <a:pPr marL="342900" indent="-342900">
              <a:buFont typeface="Arial" charset="0"/>
              <a:buChar char="•"/>
            </a:pPr>
            <a:r>
              <a:rPr lang="en-US" sz="2800" dirty="0" smtClean="0">
                <a:effectLst/>
              </a:rPr>
              <a:t>$38 </a:t>
            </a:r>
            <a:r>
              <a:rPr lang="en-US" sz="2800" dirty="0">
                <a:effectLst/>
              </a:rPr>
              <a:t>million budget for the Milwaukee Police Department over the next two </a:t>
            </a:r>
            <a:r>
              <a:rPr lang="en-US" sz="2800" dirty="0" smtClean="0">
                <a:effectLst/>
              </a:rPr>
              <a:t>years</a:t>
            </a:r>
            <a:r>
              <a:rPr lang="en-US" sz="2800" b="1" dirty="0" smtClean="0">
                <a:effectLst/>
              </a:rPr>
              <a:t>.</a:t>
            </a:r>
          </a:p>
          <a:p>
            <a:pPr marL="342900" indent="-342900">
              <a:buFont typeface="Arial" charset="0"/>
              <a:buChar char="•"/>
            </a:pPr>
            <a:r>
              <a:rPr lang="en-US" sz="2800" dirty="0" smtClean="0">
                <a:effectLst/>
              </a:rPr>
              <a:t>55 </a:t>
            </a:r>
            <a:r>
              <a:rPr lang="en-US" sz="2800" dirty="0">
                <a:effectLst/>
              </a:rPr>
              <a:t>percent of the Wisconsin state prison population was in prison because of revocation in 2007, costing taxpayers more than $286 </a:t>
            </a:r>
            <a:r>
              <a:rPr lang="en-US" sz="2800" dirty="0" smtClean="0">
                <a:effectLst/>
              </a:rPr>
              <a:t>million.</a:t>
            </a:r>
          </a:p>
          <a:p>
            <a:pPr marL="342900" indent="-342900">
              <a:buFont typeface="Arial" charset="0"/>
              <a:buChar char="•"/>
            </a:pPr>
            <a:r>
              <a:rPr lang="en-US" sz="2800" dirty="0" smtClean="0">
                <a:effectLst/>
              </a:rPr>
              <a:t>In </a:t>
            </a:r>
            <a:r>
              <a:rPr lang="en-US" sz="2800" dirty="0">
                <a:effectLst/>
              </a:rPr>
              <a:t>2010, Wisconsin spent nearly $120,000 per child in the system. </a:t>
            </a:r>
          </a:p>
        </p:txBody>
      </p:sp>
      <p:grpSp>
        <p:nvGrpSpPr>
          <p:cNvPr id="49" name="Group 48"/>
          <p:cNvGrpSpPr/>
          <p:nvPr/>
        </p:nvGrpSpPr>
        <p:grpSpPr>
          <a:xfrm>
            <a:off x="11187689" y="5953110"/>
            <a:ext cx="10635586" cy="946293"/>
            <a:chOff x="1066799" y="5958162"/>
            <a:chExt cx="11007725" cy="946293"/>
          </a:xfrm>
        </p:grpSpPr>
        <p:sp>
          <p:nvSpPr>
            <p:cNvPr id="50" name="Text Box 248"/>
            <p:cNvSpPr txBox="1">
              <a:spLocks noChangeArrowheads="1"/>
            </p:cNvSpPr>
            <p:nvPr/>
          </p:nvSpPr>
          <p:spPr bwMode="auto">
            <a:xfrm>
              <a:off x="1066799" y="5958162"/>
              <a:ext cx="11007725" cy="946293"/>
            </a:xfrm>
            <a:prstGeom prst="rect">
              <a:avLst/>
            </a:prstGeom>
            <a:gradFill rotWithShape="0">
              <a:gsLst>
                <a:gs pos="0">
                  <a:schemeClr val="accent2">
                    <a:lumMod val="40000"/>
                    <a:lumOff val="60000"/>
                  </a:schemeClr>
                </a:gs>
                <a:gs pos="13000">
                  <a:schemeClr val="accent3">
                    <a:lumMod val="60000"/>
                    <a:lumOff val="40000"/>
                  </a:schemeClr>
                </a:gs>
                <a:gs pos="43000">
                  <a:schemeClr val="accent2">
                    <a:lumMod val="60000"/>
                    <a:lumOff val="40000"/>
                  </a:schemeClr>
                </a:gs>
                <a:gs pos="67000">
                  <a:schemeClr val="accent2">
                    <a:lumMod val="75000"/>
                  </a:schemeClr>
                </a:gs>
                <a:gs pos="83000">
                  <a:schemeClr val="accent2">
                    <a:lumMod val="75000"/>
                  </a:schemeClr>
                </a:gs>
                <a:gs pos="100000">
                  <a:schemeClr val="accent3">
                    <a:lumMod val="60000"/>
                    <a:lumOff val="40000"/>
                  </a:schemeClr>
                </a:gs>
              </a:gsLst>
              <a:lin ang="0" scaled="1"/>
            </a:gradFill>
            <a:ln w="19050">
              <a:noFill/>
              <a:miter lim="800000"/>
              <a:headEnd/>
              <a:tailEnd/>
            </a:ln>
            <a:effectLst/>
          </p:spPr>
          <p:txBody>
            <a:bodyPr>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endParaRPr lang="en-US" altLang="zh-CN" sz="3600" b="1" dirty="0">
                <a:effectLst/>
                <a:latin typeface="Lucida Sans" pitchFamily="34" charset="0"/>
                <a:ea typeface="SimSun" pitchFamily="2" charset="-122"/>
                <a:cs typeface="Lucida Sans" pitchFamily="34" charset="0"/>
              </a:endParaRPr>
            </a:p>
          </p:txBody>
        </p:sp>
        <p:sp>
          <p:nvSpPr>
            <p:cNvPr id="51" name="Text Box 248"/>
            <p:cNvSpPr txBox="1">
              <a:spLocks noChangeArrowheads="1"/>
            </p:cNvSpPr>
            <p:nvPr/>
          </p:nvSpPr>
          <p:spPr bwMode="auto">
            <a:xfrm>
              <a:off x="1157514" y="6046588"/>
              <a:ext cx="10805886" cy="769441"/>
            </a:xfrm>
            <a:prstGeom prst="rect">
              <a:avLst/>
            </a:prstGeom>
            <a:gradFill>
              <a:gsLst>
                <a:gs pos="56000">
                  <a:schemeClr val="accent2">
                    <a:lumMod val="50000"/>
                  </a:schemeClr>
                </a:gs>
                <a:gs pos="100000">
                  <a:schemeClr val="bg1">
                    <a:alpha val="0"/>
                  </a:schemeClr>
                </a:gs>
              </a:gsLst>
              <a:lin ang="0" scaled="1"/>
            </a:gradFill>
            <a:ln w="19050">
              <a:noFill/>
              <a:miter lim="800000"/>
              <a:headEnd/>
              <a:tailEnd/>
            </a:ln>
            <a:effectLst/>
          </p:spPr>
          <p:txBody>
            <a:bodyPr wrap="square">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r>
                <a:rPr lang="en-US" altLang="zh-CN" sz="4400" b="1" dirty="0" smtClean="0">
                  <a:solidFill>
                    <a:schemeClr val="bg1"/>
                  </a:solidFill>
                  <a:effectLst/>
                  <a:latin typeface="Lucida Sans" pitchFamily="34" charset="0"/>
                  <a:ea typeface="SimSun" pitchFamily="2" charset="-122"/>
                  <a:cs typeface="Lucida Sans" pitchFamily="34" charset="0"/>
                </a:rPr>
                <a:t>The Rise of Electronic Monitoring</a:t>
              </a:r>
              <a:endParaRPr lang="en-US" altLang="zh-CN" sz="3200" b="1" dirty="0">
                <a:solidFill>
                  <a:schemeClr val="bg1"/>
                </a:solidFill>
                <a:effectLst/>
                <a:latin typeface="Lucida Sans" pitchFamily="34" charset="0"/>
                <a:ea typeface="SimSun" pitchFamily="2" charset="-122"/>
                <a:cs typeface="Lucida Sans" pitchFamily="34" charset="0"/>
              </a:endParaRPr>
            </a:p>
          </p:txBody>
        </p:sp>
      </p:grpSp>
      <p:sp>
        <p:nvSpPr>
          <p:cNvPr id="54" name="Text Box 245"/>
          <p:cNvSpPr txBox="1">
            <a:spLocks noChangeArrowheads="1"/>
          </p:cNvSpPr>
          <p:nvPr/>
        </p:nvSpPr>
        <p:spPr bwMode="auto">
          <a:xfrm>
            <a:off x="33499351" y="18452233"/>
            <a:ext cx="9900907" cy="12403395"/>
          </a:xfrm>
          <a:prstGeom prst="rect">
            <a:avLst/>
          </a:prstGeom>
          <a:solidFill>
            <a:schemeClr val="bg1"/>
          </a:solidFill>
          <a:ln w="57150" cmpd="thinThick">
            <a:no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square" lIns="182880" tIns="91440" rIns="182880" bIns="182880">
            <a:spAutoFit/>
          </a:bodyPr>
          <a:lstStyle>
            <a:lvl1pPr marL="457200" indent="-457200">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lvl="0"/>
            <a:r>
              <a:rPr lang="en-US" sz="2000" dirty="0">
                <a:effectLst/>
              </a:rPr>
              <a:t>ACLU of Wisconsin. 2017. </a:t>
            </a:r>
            <a:r>
              <a:rPr lang="en-US" sz="2000" i="1" dirty="0">
                <a:effectLst/>
              </a:rPr>
              <a:t>Civil Rights Groups File Lawsuit Against State for Abuse of Imprisoned Children</a:t>
            </a:r>
            <a:r>
              <a:rPr lang="en-US" sz="2000" dirty="0">
                <a:effectLst/>
              </a:rPr>
              <a:t>.</a:t>
            </a:r>
          </a:p>
          <a:p>
            <a:pPr lvl="0"/>
            <a:r>
              <a:rPr lang="en-US" sz="2000" dirty="0">
                <a:effectLst/>
              </a:rPr>
              <a:t>ACLU of Wisconsin. 2017. </a:t>
            </a:r>
            <a:r>
              <a:rPr lang="en-US" sz="2000" i="1" dirty="0">
                <a:effectLst/>
              </a:rPr>
              <a:t>Preliminary Injunction Filed in Lincoln Hills Case. Fredericks, Sylvia, Sara </a:t>
            </a:r>
            <a:r>
              <a:rPr lang="en-US" sz="2000" i="1" dirty="0" err="1">
                <a:effectLst/>
              </a:rPr>
              <a:t>Kock</a:t>
            </a:r>
            <a:r>
              <a:rPr lang="en-US" sz="2000" i="1" dirty="0">
                <a:effectLst/>
              </a:rPr>
              <a:t>, Emily Ley, Olivia Little, Natalie Olson, and Paul </a:t>
            </a:r>
            <a:r>
              <a:rPr lang="en-US" sz="2000" i="1" dirty="0" err="1">
                <a:effectLst/>
              </a:rPr>
              <a:t>Waldhart</a:t>
            </a:r>
            <a:r>
              <a:rPr lang="en-US" sz="2000" i="1" dirty="0">
                <a:effectLst/>
              </a:rPr>
              <a:t>. “Efficiently Reducing Corrections Costs in Wisconsin: Applying the Washington State Model.” La </a:t>
            </a:r>
            <a:r>
              <a:rPr lang="en-US" sz="2000" i="1" dirty="0" err="1">
                <a:effectLst/>
              </a:rPr>
              <a:t>Follette</a:t>
            </a:r>
            <a:r>
              <a:rPr lang="en-US" sz="2000" i="1" dirty="0">
                <a:effectLst/>
              </a:rPr>
              <a:t> School Working Paper Series, no. 2011-001 (December 2010). </a:t>
            </a:r>
          </a:p>
          <a:p>
            <a:pPr lvl="0"/>
            <a:r>
              <a:rPr lang="en-US" sz="2000" i="1" dirty="0">
                <a:effectLst/>
              </a:rPr>
              <a:t>Friedman, Alex. “Juvenile Crime Pays-But at What Cost?” In Prison Nation: The Warehouse of America’s Poor 1998, edited by Tara </a:t>
            </a:r>
            <a:r>
              <a:rPr lang="en-US" sz="2000" i="1" dirty="0" err="1">
                <a:effectLst/>
              </a:rPr>
              <a:t>Herivel</a:t>
            </a:r>
            <a:r>
              <a:rPr lang="en-US" sz="2000" i="1" dirty="0">
                <a:effectLst/>
              </a:rPr>
              <a:t> and Paul Wright, 148-154. New York: Routledge, 2003.</a:t>
            </a:r>
          </a:p>
          <a:p>
            <a:pPr lvl="0"/>
            <a:r>
              <a:rPr lang="en-US" sz="2000" i="1" dirty="0">
                <a:effectLst/>
              </a:rPr>
              <a:t>Friedman, Alex. “Juveniles Held Hostage for Profit by CSC in Florida.” In Prison Nation: The Warehouse of America’s Poor 1999, edited by Tara </a:t>
            </a:r>
            <a:r>
              <a:rPr lang="en-US" sz="2000" i="1" dirty="0" err="1">
                <a:effectLst/>
              </a:rPr>
              <a:t>Herivel</a:t>
            </a:r>
            <a:r>
              <a:rPr lang="en-US" sz="2000" i="1" dirty="0">
                <a:effectLst/>
              </a:rPr>
              <a:t> and Paul Wright, 164-165. New York: Routledge, 2003.</a:t>
            </a:r>
          </a:p>
          <a:p>
            <a:pPr lvl="0"/>
            <a:r>
              <a:rPr lang="en-US" sz="2000" i="1" dirty="0">
                <a:effectLst/>
              </a:rPr>
              <a:t>“I Was a Child. My Prison Guards Treated Me Like a Dog in Solitary Confinement.” </a:t>
            </a:r>
            <a:r>
              <a:rPr lang="en-US" sz="2000" i="1" u="sng" dirty="0">
                <a:effectLst/>
                <a:hlinkClick r:id="rId3"/>
              </a:rPr>
              <a:t>https://www.theguardian.com/commentisfree/2017/jan/25/solitary-confinement-as-a-child-lincoln-hills-prison-guards</a:t>
            </a:r>
            <a:r>
              <a:rPr lang="en-US" sz="2000" i="1" dirty="0">
                <a:effectLst/>
              </a:rPr>
              <a:t>.</a:t>
            </a:r>
          </a:p>
          <a:p>
            <a:pPr lvl="0"/>
            <a:r>
              <a:rPr lang="en-US" sz="2000" i="1" dirty="0">
                <a:effectLst/>
              </a:rPr>
              <a:t>Kaiser, Lisa. “ACLU Sues Over MPD’s Racially Biased Traffic Stop Policy.” Shepard Express, February 28, 2017. </a:t>
            </a:r>
          </a:p>
          <a:p>
            <a:pPr lvl="0"/>
            <a:r>
              <a:rPr lang="en-US" sz="2000" i="1" dirty="0">
                <a:effectLst/>
              </a:rPr>
              <a:t>Kilgore, James. “Electronic Monitoring Is Not the Answer: Critical reflections on a flawed alternative.” Urbana-Champaign Independent Media Center. October 2015.</a:t>
            </a:r>
          </a:p>
          <a:p>
            <a:pPr lvl="0"/>
            <a:r>
              <a:rPr lang="en-US" sz="2000" i="1" dirty="0">
                <a:effectLst/>
              </a:rPr>
              <a:t>Pager, </a:t>
            </a:r>
            <a:r>
              <a:rPr lang="en-US" sz="2000" i="1" dirty="0" err="1">
                <a:effectLst/>
              </a:rPr>
              <a:t>Devah</a:t>
            </a:r>
            <a:r>
              <a:rPr lang="en-US" sz="2000" i="1" dirty="0">
                <a:effectLst/>
              </a:rPr>
              <a:t>. Marked: Race, Crime, and Finding Work in an Era of Mass Incarceration. Chicago: The University of Chicago Press, 2007.</a:t>
            </a:r>
          </a:p>
          <a:p>
            <a:pPr lvl="0"/>
            <a:r>
              <a:rPr lang="en-US" sz="2000" i="1" dirty="0" err="1">
                <a:effectLst/>
              </a:rPr>
              <a:t>Sanchick</a:t>
            </a:r>
            <a:r>
              <a:rPr lang="en-US" sz="2000" i="1" dirty="0">
                <a:effectLst/>
              </a:rPr>
              <a:t>, Myra. “In State of City, Mayor Announces Pilot Program That Will Share GPS Locations of Juvenile Offenders.” Fox 6 News, March 6 2017. </a:t>
            </a:r>
            <a:r>
              <a:rPr lang="en-US" sz="2000" i="1" u="sng" dirty="0">
                <a:effectLst/>
                <a:hlinkClick r:id="rId4"/>
              </a:rPr>
              <a:t>http://fox6now.com/2017/03/06/in-state-of-city-address-mayor-barrett-announces-pilot-program-that-will-share-gps-locations-of-juvenile-offenders/</a:t>
            </a:r>
            <a:endParaRPr lang="en-US" sz="2000" i="1" dirty="0">
              <a:effectLst/>
            </a:endParaRPr>
          </a:p>
          <a:p>
            <a:pPr lvl="0"/>
            <a:r>
              <a:rPr lang="en-US" sz="2000" i="1" dirty="0" err="1">
                <a:effectLst/>
              </a:rPr>
              <a:t>Sklaver</a:t>
            </a:r>
            <a:r>
              <a:rPr lang="en-US" sz="2000" i="1" dirty="0">
                <a:effectLst/>
              </a:rPr>
              <a:t>, S. L. “The Pros and Cons of Using Electronic Monitoring Programs in Juvenile Cases.” Juvenile Justice Committee Newsletter, no.5 (2010).</a:t>
            </a:r>
          </a:p>
          <a:p>
            <a:pPr lvl="0"/>
            <a:r>
              <a:rPr lang="en-US" sz="2000" i="1" dirty="0">
                <a:effectLst/>
              </a:rPr>
              <a:t>Smith, Robert Samuel, </a:t>
            </a:r>
            <a:r>
              <a:rPr lang="en-US" sz="2000" i="1" dirty="0" err="1">
                <a:effectLst/>
              </a:rPr>
              <a:t>Tchakirides</a:t>
            </a:r>
            <a:r>
              <a:rPr lang="en-US" sz="2000" i="1" dirty="0">
                <a:effectLst/>
              </a:rPr>
              <a:t>, William. “Brew City Bellwether: The Changing Landscape of the Black Family in Milwaukee.”</a:t>
            </a:r>
          </a:p>
          <a:p>
            <a:pPr lvl="0"/>
            <a:r>
              <a:rPr lang="en-US" sz="2000" i="1" dirty="0">
                <a:effectLst/>
              </a:rPr>
              <a:t>Smith, Robert Samuel, </a:t>
            </a:r>
            <a:r>
              <a:rPr lang="en-US" sz="2000" i="1" dirty="0" err="1">
                <a:effectLst/>
              </a:rPr>
              <a:t>Tchakirides</a:t>
            </a:r>
            <a:r>
              <a:rPr lang="en-US" sz="2000" i="1" dirty="0">
                <a:effectLst/>
              </a:rPr>
              <a:t>, William.  “Race, Law, Crime, and Punishment.”  (PowerPoint presentation).</a:t>
            </a:r>
          </a:p>
          <a:p>
            <a:pPr lvl="0"/>
            <a:r>
              <a:rPr lang="en-US" sz="2000" i="1" dirty="0" err="1">
                <a:effectLst/>
              </a:rPr>
              <a:t>Strasser</a:t>
            </a:r>
            <a:r>
              <a:rPr lang="en-US" sz="2000" i="1" dirty="0">
                <a:effectLst/>
              </a:rPr>
              <a:t>, Franz. “Why does Wisconsin send so many black people to jail?” BBC video, 5:12. September 18, 2013.</a:t>
            </a:r>
          </a:p>
          <a:p>
            <a:pPr lvl="0"/>
            <a:r>
              <a:rPr lang="en-US" sz="2000" i="1" dirty="0">
                <a:effectLst/>
              </a:rPr>
              <a:t>Thompson, Heather Ann. “Why Mass Incarceration Matters: Rethinking Crisis, Decline, and Transformation in Postwar American History,” Journal of American History (2010): 703-734.</a:t>
            </a:r>
          </a:p>
          <a:p>
            <a:pPr lvl="0"/>
            <a:r>
              <a:rPr lang="en-US" sz="2000" i="1" dirty="0" err="1">
                <a:effectLst/>
              </a:rPr>
              <a:t>Weisburd</a:t>
            </a:r>
            <a:r>
              <a:rPr lang="en-US" sz="2000" i="1" dirty="0">
                <a:effectLst/>
              </a:rPr>
              <a:t>, Kate. “Monitoring Youth: The Collision of Rights and Rehabilitation.” Iowa Law Review (2015). </a:t>
            </a:r>
          </a:p>
          <a:p>
            <a:endParaRPr lang="en-US" sz="2800" dirty="0">
              <a:effectLst/>
            </a:endParaRPr>
          </a:p>
        </p:txBody>
      </p:sp>
      <p:sp>
        <p:nvSpPr>
          <p:cNvPr id="55" name="Text Box 246"/>
          <p:cNvSpPr txBox="1">
            <a:spLocks noChangeArrowheads="1"/>
          </p:cNvSpPr>
          <p:nvPr/>
        </p:nvSpPr>
        <p:spPr bwMode="auto">
          <a:xfrm>
            <a:off x="33531877" y="6702813"/>
            <a:ext cx="9900908" cy="6740307"/>
          </a:xfrm>
          <a:prstGeom prst="rect">
            <a:avLst/>
          </a:prstGeom>
          <a:solidFill>
            <a:schemeClr val="bg1"/>
          </a:solidFill>
          <a:ln w="57150" cmpd="thinThick">
            <a:no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square" lIns="182880" tIns="91440" rIns="182880" bIns="182880">
            <a:spAutoFit/>
          </a:bodyPr>
          <a:lstStyle>
            <a:lvl1pPr marL="457200" indent="-457200" defTabSz="2154238">
              <a:defRPr sz="2400">
                <a:solidFill>
                  <a:schemeClr val="tx1"/>
                </a:solidFill>
                <a:latin typeface="Times New Roman" pitchFamily="18" charset="0"/>
              </a:defRPr>
            </a:lvl1pPr>
            <a:lvl2pPr marL="742950" indent="-285750" defTabSz="2154238">
              <a:defRPr sz="2400">
                <a:solidFill>
                  <a:schemeClr val="tx1"/>
                </a:solidFill>
                <a:latin typeface="Times New Roman" pitchFamily="18" charset="0"/>
              </a:defRPr>
            </a:lvl2pPr>
            <a:lvl3pPr marL="1143000" indent="-228600" defTabSz="2154238">
              <a:defRPr sz="2400">
                <a:solidFill>
                  <a:schemeClr val="tx1"/>
                </a:solidFill>
                <a:latin typeface="Times New Roman" pitchFamily="18" charset="0"/>
              </a:defRPr>
            </a:lvl3pPr>
            <a:lvl4pPr marL="1600200" indent="-228600" defTabSz="2154238">
              <a:defRPr sz="2400">
                <a:solidFill>
                  <a:schemeClr val="tx1"/>
                </a:solidFill>
                <a:latin typeface="Times New Roman" pitchFamily="18" charset="0"/>
              </a:defRPr>
            </a:lvl4pPr>
            <a:lvl5pPr marL="2057400" indent="-228600" defTabSz="2154238">
              <a:defRPr sz="2400">
                <a:solidFill>
                  <a:schemeClr val="tx1"/>
                </a:solidFill>
                <a:latin typeface="Times New Roman" pitchFamily="18" charset="0"/>
              </a:defRPr>
            </a:lvl5pPr>
            <a:lvl6pPr marL="2514600" indent="-228600" defTabSz="2154238" eaLnBrk="0" fontAlgn="base" hangingPunct="0">
              <a:spcBef>
                <a:spcPct val="0"/>
              </a:spcBef>
              <a:spcAft>
                <a:spcPct val="0"/>
              </a:spcAft>
              <a:defRPr sz="2400">
                <a:solidFill>
                  <a:schemeClr val="tx1"/>
                </a:solidFill>
                <a:latin typeface="Times New Roman" pitchFamily="18" charset="0"/>
              </a:defRPr>
            </a:lvl6pPr>
            <a:lvl7pPr marL="2971800" indent="-228600" defTabSz="2154238" eaLnBrk="0" fontAlgn="base" hangingPunct="0">
              <a:spcBef>
                <a:spcPct val="0"/>
              </a:spcBef>
              <a:spcAft>
                <a:spcPct val="0"/>
              </a:spcAft>
              <a:defRPr sz="2400">
                <a:solidFill>
                  <a:schemeClr val="tx1"/>
                </a:solidFill>
                <a:latin typeface="Times New Roman" pitchFamily="18" charset="0"/>
              </a:defRPr>
            </a:lvl7pPr>
            <a:lvl8pPr marL="3429000" indent="-228600" defTabSz="2154238" eaLnBrk="0" fontAlgn="base" hangingPunct="0">
              <a:spcBef>
                <a:spcPct val="0"/>
              </a:spcBef>
              <a:spcAft>
                <a:spcPct val="0"/>
              </a:spcAft>
              <a:defRPr sz="2400">
                <a:solidFill>
                  <a:schemeClr val="tx1"/>
                </a:solidFill>
                <a:latin typeface="Times New Roman" pitchFamily="18" charset="0"/>
              </a:defRPr>
            </a:lvl8pPr>
            <a:lvl9pPr marL="3886200" indent="-228600" defTabSz="2154238" eaLnBrk="0" fontAlgn="base" hangingPunct="0">
              <a:spcBef>
                <a:spcPct val="0"/>
              </a:spcBef>
              <a:spcAft>
                <a:spcPct val="0"/>
              </a:spcAft>
              <a:defRPr sz="2400">
                <a:solidFill>
                  <a:schemeClr val="tx1"/>
                </a:solidFill>
                <a:latin typeface="Times New Roman" pitchFamily="18" charset="0"/>
              </a:defRPr>
            </a:lvl9pPr>
          </a:lstStyle>
          <a:p>
            <a:pPr>
              <a:buFont typeface="Arial" charset="0"/>
              <a:buChar char="•"/>
            </a:pPr>
            <a:r>
              <a:rPr lang="en-US" sz="2800" dirty="0" smtClean="0">
                <a:effectLst/>
              </a:rPr>
              <a:t>Using electronic monitoring on minors is not the answer and should not be offered as an alternative.</a:t>
            </a:r>
          </a:p>
          <a:p>
            <a:pPr>
              <a:buFont typeface="Arial" charset="0"/>
              <a:buChar char="•"/>
            </a:pPr>
            <a:r>
              <a:rPr lang="en-US" sz="2800" dirty="0" smtClean="0">
                <a:effectLst/>
              </a:rPr>
              <a:t>EM only widens the net of the </a:t>
            </a:r>
            <a:r>
              <a:rPr lang="en-US" sz="2800" dirty="0" err="1" smtClean="0">
                <a:effectLst/>
              </a:rPr>
              <a:t>carceral</a:t>
            </a:r>
            <a:r>
              <a:rPr lang="en-US" sz="2800" dirty="0" smtClean="0">
                <a:effectLst/>
              </a:rPr>
              <a:t> state. </a:t>
            </a:r>
          </a:p>
          <a:p>
            <a:pPr>
              <a:buFont typeface="Arial" charset="0"/>
              <a:buChar char="•"/>
            </a:pPr>
            <a:r>
              <a:rPr lang="en-US" sz="2800" dirty="0" smtClean="0">
                <a:effectLst/>
              </a:rPr>
              <a:t>A system that disproportionately effects Black youth and lower income youth is unjust.</a:t>
            </a:r>
          </a:p>
          <a:p>
            <a:pPr>
              <a:buFont typeface="Arial" charset="0"/>
              <a:buChar char="•"/>
            </a:pPr>
            <a:r>
              <a:rPr lang="en-US" sz="2800" dirty="0" smtClean="0">
                <a:effectLst/>
              </a:rPr>
              <a:t>The “Era </a:t>
            </a:r>
            <a:r>
              <a:rPr lang="en-US" sz="2800" dirty="0">
                <a:effectLst/>
              </a:rPr>
              <a:t>of mass incarceration successively turns toward the era of mass </a:t>
            </a:r>
            <a:r>
              <a:rPr lang="en-US" sz="2800" dirty="0" smtClean="0">
                <a:effectLst/>
              </a:rPr>
              <a:t>surveillance.”</a:t>
            </a:r>
          </a:p>
          <a:p>
            <a:pPr>
              <a:buFont typeface="Arial" charset="0"/>
              <a:buChar char="•"/>
            </a:pPr>
            <a:r>
              <a:rPr lang="en-US" sz="2800" dirty="0" smtClean="0">
                <a:effectLst/>
              </a:rPr>
              <a:t>There are lots of reform efforts in Milwaukee to try and combat the rising epidemic of youth incarceration.</a:t>
            </a:r>
          </a:p>
          <a:p>
            <a:pPr>
              <a:buFont typeface="Arial" charset="0"/>
              <a:buChar char="•"/>
            </a:pPr>
            <a:r>
              <a:rPr lang="en-US" sz="2800" dirty="0" smtClean="0">
                <a:effectLst/>
              </a:rPr>
              <a:t>Youth Justice Milwaukee is a campaign that works to develop community based alternatives to incarceration.</a:t>
            </a:r>
          </a:p>
          <a:p>
            <a:pPr>
              <a:buFont typeface="Arial" charset="0"/>
              <a:buChar char="•"/>
            </a:pPr>
            <a:r>
              <a:rPr lang="en-US" sz="2800" dirty="0" smtClean="0">
                <a:effectLst/>
              </a:rPr>
              <a:t>YJM tirelessly works toward ameliorating the juvenile justice system and devising healthy and successful alternatives to incarceration.</a:t>
            </a:r>
            <a:r>
              <a:rPr lang="en-US" sz="2800" dirty="0"/>
              <a:t/>
            </a:r>
            <a:br>
              <a:rPr lang="en-US" sz="2800" dirty="0"/>
            </a:br>
            <a:endParaRPr lang="en-US" altLang="zh-CN" sz="2800" dirty="0">
              <a:effectLst/>
              <a:ea typeface="SimSun" pitchFamily="2" charset="-122"/>
            </a:endParaRPr>
          </a:p>
        </p:txBody>
      </p:sp>
      <p:sp>
        <p:nvSpPr>
          <p:cNvPr id="57" name="Text Box 263"/>
          <p:cNvSpPr txBox="1">
            <a:spLocks noChangeArrowheads="1"/>
          </p:cNvSpPr>
          <p:nvPr/>
        </p:nvSpPr>
        <p:spPr bwMode="auto">
          <a:xfrm>
            <a:off x="22851653" y="7706324"/>
            <a:ext cx="9055831" cy="11910953"/>
          </a:xfrm>
          <a:prstGeom prst="rect">
            <a:avLst/>
          </a:prstGeom>
          <a:solidFill>
            <a:schemeClr val="accent3">
              <a:lumMod val="40000"/>
              <a:lumOff val="60000"/>
            </a:schemeClr>
          </a:solidFill>
          <a:ln w="57150" cmpd="thinThick">
            <a:noFill/>
            <a:miter lim="800000"/>
            <a:headEnd/>
            <a:tailEnd/>
          </a:ln>
          <a:effectLst/>
          <a:extLst/>
        </p:spPr>
        <p:txBody>
          <a:bodyPr wrap="square" lIns="182880" tIns="91440" rIns="182880" bIns="182880">
            <a:spAutoFit/>
          </a:bodyPr>
          <a:lstStyle>
            <a:lvl1pPr>
              <a:defRPr sz="2400">
                <a:solidFill>
                  <a:schemeClr val="tx1"/>
                </a:solidFill>
                <a:latin typeface="Times New Roman" pitchFamily="18" charset="0"/>
              </a:defRPr>
            </a:lvl1pPr>
            <a:lvl2pPr marL="685800" indent="-22860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r>
              <a:rPr lang="en-US" sz="2800" u="sng" dirty="0">
                <a:effectLst/>
              </a:rPr>
              <a:t>Discriminates against poor youth and youth of </a:t>
            </a:r>
            <a:r>
              <a:rPr lang="en-US" sz="2800" u="sng" dirty="0" smtClean="0">
                <a:effectLst/>
              </a:rPr>
              <a:t>color</a:t>
            </a:r>
          </a:p>
          <a:p>
            <a:pPr marL="342900" indent="-342900">
              <a:buFont typeface="Arial" charset="0"/>
              <a:buChar char="•"/>
            </a:pPr>
            <a:r>
              <a:rPr lang="en-US" sz="2800" dirty="0">
                <a:effectLst/>
              </a:rPr>
              <a:t>P</a:t>
            </a:r>
            <a:r>
              <a:rPr lang="en-US" sz="2800" dirty="0" smtClean="0">
                <a:effectLst/>
              </a:rPr>
              <a:t>rograms </a:t>
            </a:r>
            <a:r>
              <a:rPr lang="en-US" sz="2800" dirty="0">
                <a:effectLst/>
              </a:rPr>
              <a:t>require families to pay for fees and costs that come along with it (telephone landlines, reliable electricity, installation fee, equipment use charge, urinalyses, breath analyses, cost of damaged or lost </a:t>
            </a:r>
            <a:r>
              <a:rPr lang="en-US" sz="2800" dirty="0" smtClean="0">
                <a:effectLst/>
              </a:rPr>
              <a:t>equipment).</a:t>
            </a:r>
          </a:p>
          <a:p>
            <a:pPr marL="342900" indent="-342900">
              <a:buFont typeface="Arial" charset="0"/>
              <a:buChar char="•"/>
            </a:pPr>
            <a:r>
              <a:rPr lang="en-US" sz="2800" dirty="0">
                <a:effectLst/>
              </a:rPr>
              <a:t>I</a:t>
            </a:r>
            <a:r>
              <a:rPr lang="en-US" sz="2800" dirty="0" smtClean="0">
                <a:effectLst/>
              </a:rPr>
              <a:t>f </a:t>
            </a:r>
            <a:r>
              <a:rPr lang="en-US" sz="2800" dirty="0">
                <a:effectLst/>
              </a:rPr>
              <a:t>the cell phone the GPS device is connected to is running low on battery it may send out a false violation signal, </a:t>
            </a:r>
            <a:r>
              <a:rPr lang="en-US" sz="2800" dirty="0" smtClean="0">
                <a:effectLst/>
              </a:rPr>
              <a:t>and the child may </a:t>
            </a:r>
            <a:r>
              <a:rPr lang="en-US" sz="2800" dirty="0">
                <a:effectLst/>
              </a:rPr>
              <a:t>be arrested for not </a:t>
            </a:r>
            <a:r>
              <a:rPr lang="en-US" sz="2800" dirty="0" smtClean="0">
                <a:effectLst/>
              </a:rPr>
              <a:t>even violating </a:t>
            </a:r>
            <a:r>
              <a:rPr lang="en-US" sz="2800" dirty="0">
                <a:effectLst/>
              </a:rPr>
              <a:t>their terms of house </a:t>
            </a:r>
            <a:r>
              <a:rPr lang="en-US" sz="2800" dirty="0" smtClean="0">
                <a:effectLst/>
              </a:rPr>
              <a:t>arrest.</a:t>
            </a:r>
          </a:p>
          <a:p>
            <a:pPr marL="342900" indent="-342900">
              <a:buFont typeface="Arial" charset="0"/>
              <a:buChar char="•"/>
            </a:pPr>
            <a:r>
              <a:rPr lang="en-US" sz="2800" dirty="0" smtClean="0">
                <a:effectLst/>
              </a:rPr>
              <a:t>Black </a:t>
            </a:r>
            <a:r>
              <a:rPr lang="en-US" sz="2800" dirty="0">
                <a:effectLst/>
              </a:rPr>
              <a:t>youth and youth from poorer neighborhoods are more likely to have </a:t>
            </a:r>
            <a:r>
              <a:rPr lang="en-US" sz="2800" dirty="0" smtClean="0">
                <a:effectLst/>
              </a:rPr>
              <a:t>their probation </a:t>
            </a:r>
            <a:r>
              <a:rPr lang="en-US" sz="2800" dirty="0">
                <a:effectLst/>
              </a:rPr>
              <a:t>officer document noncompliance and more likely to receive more severe consequences</a:t>
            </a:r>
          </a:p>
          <a:p>
            <a:r>
              <a:rPr lang="en-US" sz="2800" u="sng" dirty="0">
                <a:effectLst/>
              </a:rPr>
              <a:t>Social and emotional cost </a:t>
            </a:r>
            <a:endParaRPr lang="en-US" sz="2800" u="sng" dirty="0" smtClean="0">
              <a:effectLst/>
            </a:endParaRPr>
          </a:p>
          <a:p>
            <a:pPr marL="342900" indent="-342900">
              <a:buFont typeface="Arial" charset="0"/>
              <a:buChar char="•"/>
            </a:pPr>
            <a:r>
              <a:rPr lang="en-US" sz="2800" u="sng" dirty="0">
                <a:effectLst/>
              </a:rPr>
              <a:t>I</a:t>
            </a:r>
            <a:r>
              <a:rPr lang="en-US" sz="2800" dirty="0" smtClean="0">
                <a:effectLst/>
              </a:rPr>
              <a:t>mpact </a:t>
            </a:r>
            <a:r>
              <a:rPr lang="en-US" sz="2800" dirty="0">
                <a:effectLst/>
              </a:rPr>
              <a:t>and stigma of a visible piece of technology labeling you as a </a:t>
            </a:r>
            <a:r>
              <a:rPr lang="en-US" sz="2800" dirty="0" smtClean="0">
                <a:effectLst/>
              </a:rPr>
              <a:t>criminal.</a:t>
            </a:r>
          </a:p>
          <a:p>
            <a:pPr marL="342900" indent="-342900">
              <a:buFont typeface="Arial" charset="0"/>
              <a:buChar char="•"/>
            </a:pPr>
            <a:r>
              <a:rPr lang="en-US" sz="2800" dirty="0">
                <a:effectLst/>
              </a:rPr>
              <a:t>D</a:t>
            </a:r>
            <a:r>
              <a:rPr lang="en-US" sz="2800" dirty="0" smtClean="0">
                <a:effectLst/>
              </a:rPr>
              <a:t>oes </a:t>
            </a:r>
            <a:r>
              <a:rPr lang="en-US" sz="2800" dirty="0">
                <a:effectLst/>
              </a:rPr>
              <a:t>not account for youth brain development and life circumstances (</a:t>
            </a:r>
            <a:r>
              <a:rPr lang="en-US" sz="2800" dirty="0" smtClean="0">
                <a:effectLst/>
              </a:rPr>
              <a:t>especially </a:t>
            </a:r>
            <a:r>
              <a:rPr lang="en-US" sz="2800" dirty="0">
                <a:effectLst/>
              </a:rPr>
              <a:t>of impoverished youth of color</a:t>
            </a:r>
            <a:r>
              <a:rPr lang="en-US" sz="2800" dirty="0" smtClean="0">
                <a:effectLst/>
              </a:rPr>
              <a:t>).</a:t>
            </a:r>
            <a:endParaRPr lang="en-US" sz="2800" dirty="0">
              <a:effectLst/>
            </a:endParaRPr>
          </a:p>
          <a:p>
            <a:pPr marL="342900" indent="-342900">
              <a:buFont typeface="Arial" charset="0"/>
              <a:buChar char="•"/>
            </a:pPr>
            <a:r>
              <a:rPr lang="en-US" sz="2800" dirty="0">
                <a:effectLst/>
              </a:rPr>
              <a:t>I</a:t>
            </a:r>
            <a:r>
              <a:rPr lang="en-US" sz="2800" dirty="0" smtClean="0">
                <a:effectLst/>
              </a:rPr>
              <a:t>ncreases </a:t>
            </a:r>
            <a:r>
              <a:rPr lang="en-US" sz="2800" dirty="0">
                <a:effectLst/>
              </a:rPr>
              <a:t>justice system </a:t>
            </a:r>
            <a:r>
              <a:rPr lang="en-US" sz="2800" dirty="0" smtClean="0">
                <a:effectLst/>
              </a:rPr>
              <a:t>involvement </a:t>
            </a:r>
            <a:r>
              <a:rPr lang="en-US" sz="2800" dirty="0">
                <a:effectLst/>
              </a:rPr>
              <a:t>in youths lives and communities</a:t>
            </a:r>
          </a:p>
          <a:p>
            <a:pPr lvl="1"/>
            <a:r>
              <a:rPr lang="en-US" sz="2800" dirty="0">
                <a:effectLst/>
              </a:rPr>
              <a:t>threatens youth </a:t>
            </a:r>
            <a:r>
              <a:rPr lang="en-US" sz="2800" dirty="0" smtClean="0">
                <a:effectLst/>
              </a:rPr>
              <a:t>well-being.</a:t>
            </a:r>
          </a:p>
          <a:p>
            <a:pPr marL="342900" indent="-342900">
              <a:buFont typeface="Arial" charset="0"/>
              <a:buChar char="•"/>
            </a:pPr>
            <a:r>
              <a:rPr lang="en-US" sz="2800" dirty="0">
                <a:effectLst/>
              </a:rPr>
              <a:t>D</a:t>
            </a:r>
            <a:r>
              <a:rPr lang="en-US" sz="2800" dirty="0" smtClean="0">
                <a:effectLst/>
              </a:rPr>
              <a:t>ecreases opportunity </a:t>
            </a:r>
            <a:r>
              <a:rPr lang="en-US" sz="2800" dirty="0">
                <a:effectLst/>
              </a:rPr>
              <a:t>for youth to engage in positive </a:t>
            </a:r>
            <a:r>
              <a:rPr lang="en-US" sz="2800" dirty="0" smtClean="0">
                <a:effectLst/>
              </a:rPr>
              <a:t>behaviors.</a:t>
            </a:r>
          </a:p>
          <a:p>
            <a:pPr marL="342900" indent="-342900">
              <a:buFont typeface="Arial" charset="0"/>
              <a:buChar char="•"/>
            </a:pPr>
            <a:r>
              <a:rPr lang="en-US" sz="2800" dirty="0">
                <a:effectLst/>
              </a:rPr>
              <a:t>I</a:t>
            </a:r>
            <a:r>
              <a:rPr lang="en-US" sz="2800" dirty="0" smtClean="0">
                <a:effectLst/>
              </a:rPr>
              <a:t>ncreases </a:t>
            </a:r>
            <a:r>
              <a:rPr lang="en-US" sz="2800" dirty="0">
                <a:effectLst/>
              </a:rPr>
              <a:t>time in system, focuses on punishment not </a:t>
            </a:r>
            <a:r>
              <a:rPr lang="en-US" sz="2800" dirty="0" smtClean="0">
                <a:effectLst/>
              </a:rPr>
              <a:t>rehabilitation</a:t>
            </a:r>
            <a:r>
              <a:rPr lang="en-US" dirty="0" smtClean="0">
                <a:effectLst/>
              </a:rPr>
              <a:t>.</a:t>
            </a:r>
            <a:endParaRPr lang="en-US" dirty="0">
              <a:effectLst/>
            </a:endParaRPr>
          </a:p>
        </p:txBody>
      </p:sp>
      <p:grpSp>
        <p:nvGrpSpPr>
          <p:cNvPr id="59" name="Group 58"/>
          <p:cNvGrpSpPr/>
          <p:nvPr/>
        </p:nvGrpSpPr>
        <p:grpSpPr>
          <a:xfrm>
            <a:off x="22150307" y="6009624"/>
            <a:ext cx="10165073" cy="1557384"/>
            <a:chOff x="1072636" y="5738674"/>
            <a:chExt cx="11007725" cy="1557384"/>
          </a:xfrm>
        </p:grpSpPr>
        <p:sp>
          <p:nvSpPr>
            <p:cNvPr id="60" name="Text Box 248"/>
            <p:cNvSpPr txBox="1">
              <a:spLocks noChangeArrowheads="1"/>
            </p:cNvSpPr>
            <p:nvPr/>
          </p:nvSpPr>
          <p:spPr bwMode="auto">
            <a:xfrm>
              <a:off x="1072636" y="5738674"/>
              <a:ext cx="11007725" cy="946293"/>
            </a:xfrm>
            <a:prstGeom prst="rect">
              <a:avLst/>
            </a:prstGeom>
            <a:gradFill rotWithShape="0">
              <a:gsLst>
                <a:gs pos="0">
                  <a:schemeClr val="accent2">
                    <a:lumMod val="40000"/>
                    <a:lumOff val="60000"/>
                  </a:schemeClr>
                </a:gs>
                <a:gs pos="13000">
                  <a:schemeClr val="accent3">
                    <a:lumMod val="60000"/>
                    <a:lumOff val="40000"/>
                  </a:schemeClr>
                </a:gs>
                <a:gs pos="43000">
                  <a:schemeClr val="accent2">
                    <a:lumMod val="60000"/>
                    <a:lumOff val="40000"/>
                  </a:schemeClr>
                </a:gs>
                <a:gs pos="67000">
                  <a:schemeClr val="accent2">
                    <a:lumMod val="75000"/>
                  </a:schemeClr>
                </a:gs>
                <a:gs pos="83000">
                  <a:schemeClr val="accent2">
                    <a:lumMod val="75000"/>
                  </a:schemeClr>
                </a:gs>
                <a:gs pos="100000">
                  <a:schemeClr val="accent3">
                    <a:lumMod val="60000"/>
                    <a:lumOff val="40000"/>
                  </a:schemeClr>
                </a:gs>
              </a:gsLst>
              <a:lin ang="0" scaled="1"/>
            </a:gradFill>
            <a:ln w="19050">
              <a:noFill/>
              <a:miter lim="800000"/>
              <a:headEnd/>
              <a:tailEnd/>
            </a:ln>
            <a:effectLst/>
          </p:spPr>
          <p:txBody>
            <a:bodyPr>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endParaRPr lang="en-US" altLang="zh-CN" sz="3600" b="1" dirty="0">
                <a:effectLst/>
                <a:latin typeface="Lucida Sans" pitchFamily="34" charset="0"/>
                <a:ea typeface="SimSun" pitchFamily="2" charset="-122"/>
                <a:cs typeface="Lucida Sans" pitchFamily="34" charset="0"/>
              </a:endParaRPr>
            </a:p>
          </p:txBody>
        </p:sp>
        <p:sp>
          <p:nvSpPr>
            <p:cNvPr id="61" name="Text Box 248"/>
            <p:cNvSpPr txBox="1">
              <a:spLocks noChangeArrowheads="1"/>
            </p:cNvSpPr>
            <p:nvPr/>
          </p:nvSpPr>
          <p:spPr bwMode="auto">
            <a:xfrm>
              <a:off x="1161586" y="5849508"/>
              <a:ext cx="10805886" cy="1446550"/>
            </a:xfrm>
            <a:prstGeom prst="rect">
              <a:avLst/>
            </a:prstGeom>
            <a:gradFill>
              <a:gsLst>
                <a:gs pos="56000">
                  <a:schemeClr val="accent2">
                    <a:lumMod val="50000"/>
                  </a:schemeClr>
                </a:gs>
                <a:gs pos="100000">
                  <a:schemeClr val="bg1">
                    <a:alpha val="0"/>
                  </a:schemeClr>
                </a:gs>
              </a:gsLst>
              <a:lin ang="0" scaled="1"/>
            </a:gradFill>
            <a:ln w="19050">
              <a:noFill/>
              <a:miter lim="800000"/>
              <a:headEnd/>
              <a:tailEnd/>
            </a:ln>
            <a:effectLst/>
          </p:spPr>
          <p:txBody>
            <a:bodyPr wrap="square">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r>
                <a:rPr lang="en-US" altLang="zh-CN" sz="4400" b="1" dirty="0" smtClean="0">
                  <a:solidFill>
                    <a:schemeClr val="bg1"/>
                  </a:solidFill>
                  <a:effectLst/>
                  <a:latin typeface="Lucida Sans" pitchFamily="34" charset="0"/>
                  <a:ea typeface="SimSun" pitchFamily="2" charset="-122"/>
                  <a:cs typeface="Lucida Sans" pitchFamily="34" charset="0"/>
                </a:rPr>
                <a:t>The Harm of Electronic Monitoring</a:t>
              </a:r>
              <a:endParaRPr lang="en-US" altLang="zh-CN" sz="3200" b="1" dirty="0">
                <a:solidFill>
                  <a:schemeClr val="bg1"/>
                </a:solidFill>
                <a:effectLst/>
                <a:latin typeface="Lucida Sans" pitchFamily="34" charset="0"/>
                <a:ea typeface="SimSun" pitchFamily="2" charset="-122"/>
                <a:cs typeface="Lucida Sans" pitchFamily="34" charset="0"/>
              </a:endParaRPr>
            </a:p>
          </p:txBody>
        </p:sp>
      </p:grpSp>
      <p:grpSp>
        <p:nvGrpSpPr>
          <p:cNvPr id="62" name="Group 61"/>
          <p:cNvGrpSpPr/>
          <p:nvPr/>
        </p:nvGrpSpPr>
        <p:grpSpPr>
          <a:xfrm>
            <a:off x="33550431" y="5872685"/>
            <a:ext cx="10007023" cy="946293"/>
            <a:chOff x="1066799" y="5958162"/>
            <a:chExt cx="11007725" cy="946293"/>
          </a:xfrm>
        </p:grpSpPr>
        <p:sp>
          <p:nvSpPr>
            <p:cNvPr id="63" name="Text Box 248"/>
            <p:cNvSpPr txBox="1">
              <a:spLocks noChangeArrowheads="1"/>
            </p:cNvSpPr>
            <p:nvPr/>
          </p:nvSpPr>
          <p:spPr bwMode="auto">
            <a:xfrm>
              <a:off x="1066799" y="5958162"/>
              <a:ext cx="11007725" cy="946293"/>
            </a:xfrm>
            <a:prstGeom prst="rect">
              <a:avLst/>
            </a:prstGeom>
            <a:gradFill rotWithShape="0">
              <a:gsLst>
                <a:gs pos="0">
                  <a:schemeClr val="accent2">
                    <a:lumMod val="40000"/>
                    <a:lumOff val="60000"/>
                  </a:schemeClr>
                </a:gs>
                <a:gs pos="13000">
                  <a:schemeClr val="accent3">
                    <a:lumMod val="60000"/>
                    <a:lumOff val="40000"/>
                  </a:schemeClr>
                </a:gs>
                <a:gs pos="43000">
                  <a:schemeClr val="accent2">
                    <a:lumMod val="60000"/>
                    <a:lumOff val="40000"/>
                  </a:schemeClr>
                </a:gs>
                <a:gs pos="67000">
                  <a:schemeClr val="accent2">
                    <a:lumMod val="75000"/>
                  </a:schemeClr>
                </a:gs>
                <a:gs pos="83000">
                  <a:schemeClr val="accent2">
                    <a:lumMod val="75000"/>
                  </a:schemeClr>
                </a:gs>
                <a:gs pos="100000">
                  <a:schemeClr val="accent3">
                    <a:lumMod val="60000"/>
                    <a:lumOff val="40000"/>
                  </a:schemeClr>
                </a:gs>
              </a:gsLst>
              <a:lin ang="0" scaled="1"/>
            </a:gradFill>
            <a:ln w="19050">
              <a:noFill/>
              <a:miter lim="800000"/>
              <a:headEnd/>
              <a:tailEnd/>
            </a:ln>
            <a:effectLst/>
          </p:spPr>
          <p:txBody>
            <a:bodyPr>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endParaRPr lang="en-US" altLang="zh-CN" sz="3600" b="1" dirty="0">
                <a:effectLst/>
                <a:latin typeface="Lucida Sans" pitchFamily="34" charset="0"/>
                <a:ea typeface="SimSun" pitchFamily="2" charset="-122"/>
                <a:cs typeface="Lucida Sans" pitchFamily="34" charset="0"/>
              </a:endParaRPr>
            </a:p>
          </p:txBody>
        </p:sp>
        <p:sp>
          <p:nvSpPr>
            <p:cNvPr id="64" name="Text Box 248"/>
            <p:cNvSpPr txBox="1">
              <a:spLocks noChangeArrowheads="1"/>
            </p:cNvSpPr>
            <p:nvPr/>
          </p:nvSpPr>
          <p:spPr bwMode="auto">
            <a:xfrm>
              <a:off x="1157514" y="6046588"/>
              <a:ext cx="10805886" cy="769441"/>
            </a:xfrm>
            <a:prstGeom prst="rect">
              <a:avLst/>
            </a:prstGeom>
            <a:gradFill>
              <a:gsLst>
                <a:gs pos="56000">
                  <a:schemeClr val="accent2">
                    <a:lumMod val="50000"/>
                  </a:schemeClr>
                </a:gs>
                <a:gs pos="100000">
                  <a:schemeClr val="bg1">
                    <a:alpha val="0"/>
                  </a:schemeClr>
                </a:gs>
              </a:gsLst>
              <a:lin ang="0" scaled="1"/>
            </a:gradFill>
            <a:ln w="19050">
              <a:noFill/>
              <a:miter lim="800000"/>
              <a:headEnd/>
              <a:tailEnd/>
            </a:ln>
            <a:effectLst/>
          </p:spPr>
          <p:txBody>
            <a:bodyPr wrap="square">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r>
                <a:rPr lang="en-US" altLang="zh-CN" sz="4400" b="1" dirty="0" smtClean="0">
                  <a:solidFill>
                    <a:schemeClr val="bg1"/>
                  </a:solidFill>
                  <a:effectLst/>
                  <a:latin typeface="Lucida Sans" pitchFamily="34" charset="0"/>
                  <a:ea typeface="SimSun" pitchFamily="2" charset="-122"/>
                  <a:cs typeface="Lucida Sans" pitchFamily="34" charset="0"/>
                </a:rPr>
                <a:t>Conclusion</a:t>
              </a:r>
              <a:endParaRPr lang="en-US" altLang="zh-CN" sz="3200" b="1" dirty="0">
                <a:solidFill>
                  <a:schemeClr val="bg1"/>
                </a:solidFill>
                <a:effectLst/>
                <a:latin typeface="Lucida Sans" pitchFamily="34" charset="0"/>
                <a:ea typeface="SimSun" pitchFamily="2" charset="-122"/>
                <a:cs typeface="Lucida Sans" pitchFamily="34" charset="0"/>
              </a:endParaRPr>
            </a:p>
          </p:txBody>
        </p:sp>
      </p:grpSp>
      <p:grpSp>
        <p:nvGrpSpPr>
          <p:cNvPr id="65" name="Group 64"/>
          <p:cNvGrpSpPr/>
          <p:nvPr/>
        </p:nvGrpSpPr>
        <p:grpSpPr>
          <a:xfrm>
            <a:off x="33431858" y="17116036"/>
            <a:ext cx="10007023" cy="1036676"/>
            <a:chOff x="1066799" y="5958162"/>
            <a:chExt cx="11007725" cy="946293"/>
          </a:xfrm>
        </p:grpSpPr>
        <p:sp>
          <p:nvSpPr>
            <p:cNvPr id="66" name="Text Box 248"/>
            <p:cNvSpPr txBox="1">
              <a:spLocks noChangeArrowheads="1"/>
            </p:cNvSpPr>
            <p:nvPr/>
          </p:nvSpPr>
          <p:spPr bwMode="auto">
            <a:xfrm>
              <a:off x="1066799" y="5958162"/>
              <a:ext cx="11007725" cy="946293"/>
            </a:xfrm>
            <a:prstGeom prst="rect">
              <a:avLst/>
            </a:prstGeom>
            <a:gradFill rotWithShape="0">
              <a:gsLst>
                <a:gs pos="0">
                  <a:schemeClr val="accent2">
                    <a:lumMod val="40000"/>
                    <a:lumOff val="60000"/>
                  </a:schemeClr>
                </a:gs>
                <a:gs pos="13000">
                  <a:schemeClr val="accent3">
                    <a:lumMod val="60000"/>
                    <a:lumOff val="40000"/>
                  </a:schemeClr>
                </a:gs>
                <a:gs pos="43000">
                  <a:schemeClr val="accent2">
                    <a:lumMod val="60000"/>
                    <a:lumOff val="40000"/>
                  </a:schemeClr>
                </a:gs>
                <a:gs pos="67000">
                  <a:schemeClr val="accent2">
                    <a:lumMod val="75000"/>
                  </a:schemeClr>
                </a:gs>
                <a:gs pos="83000">
                  <a:schemeClr val="accent2">
                    <a:lumMod val="75000"/>
                  </a:schemeClr>
                </a:gs>
                <a:gs pos="100000">
                  <a:schemeClr val="accent3">
                    <a:lumMod val="60000"/>
                    <a:lumOff val="40000"/>
                  </a:schemeClr>
                </a:gs>
              </a:gsLst>
              <a:lin ang="0" scaled="1"/>
            </a:gradFill>
            <a:ln w="19050">
              <a:noFill/>
              <a:miter lim="800000"/>
              <a:headEnd/>
              <a:tailEnd/>
            </a:ln>
            <a:effectLst/>
          </p:spPr>
          <p:txBody>
            <a:bodyPr>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endParaRPr lang="en-US" altLang="zh-CN" sz="3600" b="1" dirty="0">
                <a:effectLst/>
                <a:latin typeface="Lucida Sans" pitchFamily="34" charset="0"/>
                <a:ea typeface="SimSun" pitchFamily="2" charset="-122"/>
                <a:cs typeface="Lucida Sans" pitchFamily="34" charset="0"/>
              </a:endParaRPr>
            </a:p>
          </p:txBody>
        </p:sp>
        <p:sp>
          <p:nvSpPr>
            <p:cNvPr id="67" name="Text Box 248"/>
            <p:cNvSpPr txBox="1">
              <a:spLocks noChangeArrowheads="1"/>
            </p:cNvSpPr>
            <p:nvPr/>
          </p:nvSpPr>
          <p:spPr bwMode="auto">
            <a:xfrm>
              <a:off x="1157514" y="6046588"/>
              <a:ext cx="10805886" cy="702357"/>
            </a:xfrm>
            <a:prstGeom prst="rect">
              <a:avLst/>
            </a:prstGeom>
            <a:gradFill>
              <a:gsLst>
                <a:gs pos="56000">
                  <a:schemeClr val="accent2">
                    <a:lumMod val="50000"/>
                  </a:schemeClr>
                </a:gs>
                <a:gs pos="100000">
                  <a:schemeClr val="bg1">
                    <a:alpha val="0"/>
                  </a:schemeClr>
                </a:gs>
              </a:gsLst>
              <a:lin ang="0" scaled="1"/>
            </a:gradFill>
            <a:ln w="19050">
              <a:noFill/>
              <a:miter lim="800000"/>
              <a:headEnd/>
              <a:tailEnd/>
            </a:ln>
            <a:effectLst/>
          </p:spPr>
          <p:txBody>
            <a:bodyPr wrap="square">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r>
                <a:rPr lang="en-US" altLang="zh-CN" sz="4400" b="1" dirty="0" smtClean="0">
                  <a:solidFill>
                    <a:schemeClr val="bg1"/>
                  </a:solidFill>
                  <a:effectLst/>
                  <a:latin typeface="Lucida Sans" pitchFamily="34" charset="0"/>
                  <a:ea typeface="SimSun" pitchFamily="2" charset="-122"/>
                  <a:cs typeface="Lucida Sans" pitchFamily="34" charset="0"/>
                </a:rPr>
                <a:t>References</a:t>
              </a:r>
              <a:endParaRPr lang="en-US" altLang="zh-CN" sz="3200" b="1" dirty="0">
                <a:solidFill>
                  <a:schemeClr val="bg1"/>
                </a:solidFill>
                <a:effectLst/>
                <a:latin typeface="Lucida Sans" pitchFamily="34" charset="0"/>
                <a:ea typeface="SimSun" pitchFamily="2" charset="-122"/>
                <a:cs typeface="Lucida Sans" pitchFamily="34" charset="0"/>
              </a:endParaRPr>
            </a:p>
          </p:txBody>
        </p:sp>
      </p:grpSp>
      <p:grpSp>
        <p:nvGrpSpPr>
          <p:cNvPr id="69" name="Group 25"/>
          <p:cNvGrpSpPr>
            <a:grpSpLocks/>
          </p:cNvGrpSpPr>
          <p:nvPr/>
        </p:nvGrpSpPr>
        <p:grpSpPr bwMode="auto">
          <a:xfrm>
            <a:off x="10560050" y="0"/>
            <a:ext cx="22745700" cy="32994600"/>
            <a:chOff x="10560050" y="0"/>
            <a:chExt cx="22745700" cy="32994600"/>
          </a:xfrm>
        </p:grpSpPr>
        <p:sp>
          <p:nvSpPr>
            <p:cNvPr id="70" name="Rectangle 50"/>
            <p:cNvSpPr>
              <a:spLocks noChangeArrowheads="1"/>
            </p:cNvSpPr>
            <p:nvPr/>
          </p:nvSpPr>
          <p:spPr bwMode="auto">
            <a:xfrm>
              <a:off x="10594975" y="0"/>
              <a:ext cx="328613" cy="32918400"/>
            </a:xfrm>
            <a:prstGeom prst="rect">
              <a:avLst/>
            </a:prstGeom>
            <a:solidFill>
              <a:srgbClr val="3399FF"/>
            </a:solidFill>
            <a:ln>
              <a:noFill/>
            </a:ln>
            <a:extLst>
              <a:ext uri="{91240B29-F687-4f45-9708-019B960494DF}">
                <a14:hiddenLine xmlns:a14="http://schemas.microsoft.com/office/drawing/2010/main" xmlns="" w="9525" algn="ctr">
                  <a:solidFill>
                    <a:srgbClr val="000000"/>
                  </a:solidFill>
                  <a:round/>
                  <a:headEnd/>
                  <a:tailEnd/>
                </a14:hiddenLine>
              </a:ext>
            </a:extLst>
          </p:spPr>
          <p:txBody>
            <a:bodyPr/>
            <a:lstStyle/>
            <a:p>
              <a:pPr defTabSz="4703763"/>
              <a:endParaRPr lang="en-US" sz="3800">
                <a:effectLst>
                  <a:outerShdw blurRad="38100" dist="38100" dir="2700000" algn="tl">
                    <a:srgbClr val="FFFFFF"/>
                  </a:outerShdw>
                </a:effectLst>
              </a:endParaRPr>
            </a:p>
          </p:txBody>
        </p:sp>
        <p:sp>
          <p:nvSpPr>
            <p:cNvPr id="71" name="TextBox 51"/>
            <p:cNvSpPr txBox="1">
              <a:spLocks noChangeArrowheads="1"/>
            </p:cNvSpPr>
            <p:nvPr/>
          </p:nvSpPr>
          <p:spPr bwMode="auto">
            <a:xfrm rot="16200000">
              <a:off x="-5648325" y="16414750"/>
              <a:ext cx="32786638" cy="3698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9300">
                  <a:solidFill>
                    <a:schemeClr val="tx1"/>
                  </a:solidFill>
                  <a:latin typeface="Arial" charset="0"/>
                </a:defRPr>
              </a:lvl1pPr>
              <a:lvl2pPr marL="742950" indent="-285750" eaLnBrk="0" hangingPunct="0">
                <a:defRPr sz="9300">
                  <a:solidFill>
                    <a:schemeClr val="tx1"/>
                  </a:solidFill>
                  <a:latin typeface="Arial" charset="0"/>
                </a:defRPr>
              </a:lvl2pPr>
              <a:lvl3pPr marL="1143000" indent="-228600" eaLnBrk="0" hangingPunct="0">
                <a:defRPr sz="9300">
                  <a:solidFill>
                    <a:schemeClr val="tx1"/>
                  </a:solidFill>
                  <a:latin typeface="Arial" charset="0"/>
                </a:defRPr>
              </a:lvl3pPr>
              <a:lvl4pPr marL="1600200" indent="-228600" eaLnBrk="0" hangingPunct="0">
                <a:defRPr sz="9300">
                  <a:solidFill>
                    <a:schemeClr val="tx1"/>
                  </a:solidFill>
                  <a:latin typeface="Arial" charset="0"/>
                </a:defRPr>
              </a:lvl4pPr>
              <a:lvl5pPr marL="2057400" indent="-228600" eaLnBrk="0" hangingPunct="0">
                <a:defRPr sz="9300">
                  <a:solidFill>
                    <a:schemeClr val="tx1"/>
                  </a:solidFill>
                  <a:latin typeface="Arial" charset="0"/>
                </a:defRPr>
              </a:lvl5pPr>
              <a:lvl6pPr marL="2514600" indent="-228600" eaLnBrk="0" fontAlgn="base" hangingPunct="0">
                <a:spcBef>
                  <a:spcPct val="0"/>
                </a:spcBef>
                <a:spcAft>
                  <a:spcPct val="0"/>
                </a:spcAft>
                <a:defRPr sz="9300">
                  <a:solidFill>
                    <a:schemeClr val="tx1"/>
                  </a:solidFill>
                  <a:latin typeface="Arial" charset="0"/>
                </a:defRPr>
              </a:lvl6pPr>
              <a:lvl7pPr marL="2971800" indent="-228600" eaLnBrk="0" fontAlgn="base" hangingPunct="0">
                <a:spcBef>
                  <a:spcPct val="0"/>
                </a:spcBef>
                <a:spcAft>
                  <a:spcPct val="0"/>
                </a:spcAft>
                <a:defRPr sz="9300">
                  <a:solidFill>
                    <a:schemeClr val="tx1"/>
                  </a:solidFill>
                  <a:latin typeface="Arial" charset="0"/>
                </a:defRPr>
              </a:lvl7pPr>
              <a:lvl8pPr marL="3429000" indent="-228600" eaLnBrk="0" fontAlgn="base" hangingPunct="0">
                <a:spcBef>
                  <a:spcPct val="0"/>
                </a:spcBef>
                <a:spcAft>
                  <a:spcPct val="0"/>
                </a:spcAft>
                <a:defRPr sz="9300">
                  <a:solidFill>
                    <a:schemeClr val="tx1"/>
                  </a:solidFill>
                  <a:latin typeface="Arial" charset="0"/>
                </a:defRPr>
              </a:lvl8pPr>
              <a:lvl9pPr marL="3886200" indent="-228600" eaLnBrk="0" fontAlgn="base" hangingPunct="0">
                <a:spcBef>
                  <a:spcPct val="0"/>
                </a:spcBef>
                <a:spcAft>
                  <a:spcPct val="0"/>
                </a:spcAft>
                <a:defRPr sz="9300">
                  <a:solidFill>
                    <a:schemeClr val="tx1"/>
                  </a:solidFill>
                  <a:latin typeface="Arial" charset="0"/>
                </a:defRPr>
              </a:lvl9pPr>
            </a:lstStyle>
            <a:p>
              <a:pPr eaLnBrk="1" hangingPunct="1">
                <a:defRPr/>
              </a:pPr>
              <a:r>
                <a:rPr lang="en-US" sz="1800" b="1" dirty="0" smtClean="0">
                  <a:solidFill>
                    <a:schemeClr val="bg1"/>
                  </a:solidFill>
                </a:rPr>
                <a:t>TRIFOLD AREA – THIS GUIDE WILL BE REMOVED BEFORE PRINTING – TRIFOLD AREA – THIS GUIDE WILL BE REMOVED BEFORE PRINTING – TRIFOLD AREA – THIS GUIDE WILL BE REMOVED BEFORE PRINTING – TRIFOLD AREA – THIS GUIDE WILL BE REMOVED BEFORE PRINTING – TRIFOLD </a:t>
              </a:r>
            </a:p>
          </p:txBody>
        </p:sp>
        <p:sp>
          <p:nvSpPr>
            <p:cNvPr id="72" name="Rectangle 48"/>
            <p:cNvSpPr>
              <a:spLocks noChangeArrowheads="1"/>
            </p:cNvSpPr>
            <p:nvPr/>
          </p:nvSpPr>
          <p:spPr bwMode="auto">
            <a:xfrm>
              <a:off x="32967613" y="0"/>
              <a:ext cx="330200" cy="32918400"/>
            </a:xfrm>
            <a:prstGeom prst="rect">
              <a:avLst/>
            </a:prstGeom>
            <a:solidFill>
              <a:srgbClr val="3399FF"/>
            </a:solidFill>
            <a:ln>
              <a:noFill/>
            </a:ln>
            <a:extLst>
              <a:ext uri="{91240B29-F687-4f45-9708-019B960494DF}">
                <a14:hiddenLine xmlns:a14="http://schemas.microsoft.com/office/drawing/2010/main" xmlns="" w="9525" algn="ctr">
                  <a:solidFill>
                    <a:srgbClr val="000000"/>
                  </a:solidFill>
                  <a:round/>
                  <a:headEnd/>
                  <a:tailEnd/>
                </a14:hiddenLine>
              </a:ext>
            </a:extLst>
          </p:spPr>
          <p:txBody>
            <a:bodyPr/>
            <a:lstStyle/>
            <a:p>
              <a:pPr defTabSz="4703763"/>
              <a:endParaRPr lang="en-US" sz="3800">
                <a:effectLst>
                  <a:outerShdw blurRad="38100" dist="38100" dir="2700000" algn="tl">
                    <a:srgbClr val="FFFFFF"/>
                  </a:outerShdw>
                </a:effectLst>
              </a:endParaRPr>
            </a:p>
          </p:txBody>
        </p:sp>
        <p:sp>
          <p:nvSpPr>
            <p:cNvPr id="73" name="TextBox 49"/>
            <p:cNvSpPr txBox="1">
              <a:spLocks noChangeArrowheads="1"/>
            </p:cNvSpPr>
            <p:nvPr/>
          </p:nvSpPr>
          <p:spPr bwMode="auto">
            <a:xfrm rot="16200000">
              <a:off x="16726694" y="16415544"/>
              <a:ext cx="32788225" cy="3698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9300">
                  <a:solidFill>
                    <a:schemeClr val="tx1"/>
                  </a:solidFill>
                  <a:latin typeface="Arial" charset="0"/>
                </a:defRPr>
              </a:lvl1pPr>
              <a:lvl2pPr marL="742950" indent="-285750" eaLnBrk="0" hangingPunct="0">
                <a:defRPr sz="9300">
                  <a:solidFill>
                    <a:schemeClr val="tx1"/>
                  </a:solidFill>
                  <a:latin typeface="Arial" charset="0"/>
                </a:defRPr>
              </a:lvl2pPr>
              <a:lvl3pPr marL="1143000" indent="-228600" eaLnBrk="0" hangingPunct="0">
                <a:defRPr sz="9300">
                  <a:solidFill>
                    <a:schemeClr val="tx1"/>
                  </a:solidFill>
                  <a:latin typeface="Arial" charset="0"/>
                </a:defRPr>
              </a:lvl3pPr>
              <a:lvl4pPr marL="1600200" indent="-228600" eaLnBrk="0" hangingPunct="0">
                <a:defRPr sz="9300">
                  <a:solidFill>
                    <a:schemeClr val="tx1"/>
                  </a:solidFill>
                  <a:latin typeface="Arial" charset="0"/>
                </a:defRPr>
              </a:lvl4pPr>
              <a:lvl5pPr marL="2057400" indent="-228600" eaLnBrk="0" hangingPunct="0">
                <a:defRPr sz="9300">
                  <a:solidFill>
                    <a:schemeClr val="tx1"/>
                  </a:solidFill>
                  <a:latin typeface="Arial" charset="0"/>
                </a:defRPr>
              </a:lvl5pPr>
              <a:lvl6pPr marL="2514600" indent="-228600" eaLnBrk="0" fontAlgn="base" hangingPunct="0">
                <a:spcBef>
                  <a:spcPct val="0"/>
                </a:spcBef>
                <a:spcAft>
                  <a:spcPct val="0"/>
                </a:spcAft>
                <a:defRPr sz="9300">
                  <a:solidFill>
                    <a:schemeClr val="tx1"/>
                  </a:solidFill>
                  <a:latin typeface="Arial" charset="0"/>
                </a:defRPr>
              </a:lvl6pPr>
              <a:lvl7pPr marL="2971800" indent="-228600" eaLnBrk="0" fontAlgn="base" hangingPunct="0">
                <a:spcBef>
                  <a:spcPct val="0"/>
                </a:spcBef>
                <a:spcAft>
                  <a:spcPct val="0"/>
                </a:spcAft>
                <a:defRPr sz="9300">
                  <a:solidFill>
                    <a:schemeClr val="tx1"/>
                  </a:solidFill>
                  <a:latin typeface="Arial" charset="0"/>
                </a:defRPr>
              </a:lvl7pPr>
              <a:lvl8pPr marL="3429000" indent="-228600" eaLnBrk="0" fontAlgn="base" hangingPunct="0">
                <a:spcBef>
                  <a:spcPct val="0"/>
                </a:spcBef>
                <a:spcAft>
                  <a:spcPct val="0"/>
                </a:spcAft>
                <a:defRPr sz="9300">
                  <a:solidFill>
                    <a:schemeClr val="tx1"/>
                  </a:solidFill>
                  <a:latin typeface="Arial" charset="0"/>
                </a:defRPr>
              </a:lvl8pPr>
              <a:lvl9pPr marL="3886200" indent="-228600" eaLnBrk="0" fontAlgn="base" hangingPunct="0">
                <a:spcBef>
                  <a:spcPct val="0"/>
                </a:spcBef>
                <a:spcAft>
                  <a:spcPct val="0"/>
                </a:spcAft>
                <a:defRPr sz="9300">
                  <a:solidFill>
                    <a:schemeClr val="tx1"/>
                  </a:solidFill>
                  <a:latin typeface="Arial" charset="0"/>
                </a:defRPr>
              </a:lvl9pPr>
            </a:lstStyle>
            <a:p>
              <a:pPr eaLnBrk="1" hangingPunct="1">
                <a:defRPr/>
              </a:pPr>
              <a:r>
                <a:rPr lang="en-US" sz="1800" b="1" dirty="0" smtClean="0">
                  <a:solidFill>
                    <a:schemeClr val="bg1"/>
                  </a:solidFill>
                </a:rPr>
                <a:t>TRIFOLD AREA – THIS GUIDE WILL BE REMOVED BEFORE PRINTING – TRIFOLD AREA – THIS GUIDE WILL BE REMOVED BEFORE PRINTING – TRIFOLD AREA – THIS GUIDE WILL BE REMOVED BEFORE PRINTING – TRIFOLD AREA – THIS GUIDE WILL BE REMOVED BEFORE PRINTING – TRIFOLD</a:t>
              </a:r>
            </a:p>
          </p:txBody>
        </p:sp>
      </p:grpSp>
      <p:pic>
        <p:nvPicPr>
          <p:cNvPr id="1026" name="Picture 2" descr="https://www.youthjusticemke.org/wp-content/uploads/2017/03/factsheet-image3.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6648168" y="21624023"/>
            <a:ext cx="10119911" cy="10164394"/>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p:cNvSpPr txBox="1"/>
          <p:nvPr/>
        </p:nvSpPr>
        <p:spPr>
          <a:xfrm>
            <a:off x="16651783" y="30726588"/>
            <a:ext cx="9756083" cy="707886"/>
          </a:xfrm>
          <a:prstGeom prst="rect">
            <a:avLst/>
          </a:prstGeom>
          <a:noFill/>
        </p:spPr>
        <p:txBody>
          <a:bodyPr wrap="square" rtlCol="0">
            <a:spAutoFit/>
          </a:bodyPr>
          <a:lstStyle/>
          <a:p>
            <a:pPr algn="ctr"/>
            <a:r>
              <a:rPr lang="en-US" sz="4000" dirty="0" smtClean="0">
                <a:solidFill>
                  <a:schemeClr val="accent2">
                    <a:lumMod val="50000"/>
                  </a:schemeClr>
                </a:solidFill>
              </a:rPr>
              <a:t>Milwaukee Incarcerated Youth by Race</a:t>
            </a:r>
            <a:endParaRPr lang="en-US" sz="4000" dirty="0">
              <a:solidFill>
                <a:schemeClr val="accent2">
                  <a:lumMod val="50000"/>
                </a:schemeClr>
              </a:solidFill>
            </a:endParaRPr>
          </a:p>
        </p:txBody>
      </p:sp>
    </p:spTree>
  </p:cSld>
  <p:clrMapOvr>
    <a:masterClrMapping/>
  </p:clrMapOvr>
</p:sld>
</file>

<file path=ppt/theme/theme1.xml><?xml version="1.0" encoding="utf-8"?>
<a:theme xmlns:a="http://schemas.openxmlformats.org/drawingml/2006/main" name="Default Design">
  <a:themeElements>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Default Desig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outerShdw blurRad="38100" dist="38100" dir="2700000" algn="tl">
                <a:srgbClr val="000000">
                  <a:alpha val="43137"/>
                </a:srgbClr>
              </a:outerShdw>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outerShdw blurRad="38100" dist="38100" dir="2700000" algn="tl">
                <a:srgbClr val="000000">
                  <a:alpha val="43137"/>
                </a:srgbClr>
              </a:outerShdw>
            </a:effectLst>
            <a:latin typeface="Times New Roman" pitchFamily="18" charset="0"/>
          </a:defRPr>
        </a:defPPr>
      </a:lstStyle>
    </a:lnDef>
  </a:objectDefaults>
  <a:extraClrSchemeLst>
    <a:extraClrScheme>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1913</TotalTime>
  <Words>1554</Words>
  <Application>Microsoft Macintosh PowerPoint</Application>
  <PresentationFormat>Custom</PresentationFormat>
  <Paragraphs>89</Paragraphs>
  <Slides>1</Slides>
  <Notes>1</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vt:i4>
      </vt:variant>
    </vt:vector>
  </HeadingPairs>
  <TitlesOfParts>
    <vt:vector size="8" baseType="lpstr">
      <vt:lpstr>Constantia</vt:lpstr>
      <vt:lpstr>Lucida Sans</vt:lpstr>
      <vt:lpstr>SimSun</vt:lpstr>
      <vt:lpstr>宋体</vt:lpstr>
      <vt:lpstr>Arial</vt:lpstr>
      <vt:lpstr>Times New Roman</vt:lpstr>
      <vt:lpstr>Default Design</vt:lpstr>
      <vt:lpstr>PowerPoint Presentation</vt:lpstr>
    </vt:vector>
  </TitlesOfParts>
  <Company>Graphicsland</Company>
  <LinksUpToDate>false</LinksUpToDate>
  <SharedDoc>false</SharedDoc>
  <HyperlinksChanged>false</HyperlinksChanged>
  <AppVersion>15.0031</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template for a scientific poster</dc:title>
  <dc:subject>Free Poster Presentation Example</dc:subject>
  <dc:creator>Graphicsland/MakeSigns.com</dc:creator>
  <cp:keywords>scientific, research, template, custom, poster, presentation, symposium, printing, PowerPoint, create, design, example, sample, download</cp:keywords>
  <dc:description>This is a free template from MakeSigns.com to help you create the perfect scientific poster.</dc:description>
  <cp:lastModifiedBy>Hanna Rose Fowler</cp:lastModifiedBy>
  <cp:revision>111</cp:revision>
  <cp:lastPrinted>2000-08-03T00:31:24Z</cp:lastPrinted>
  <dcterms:created xsi:type="dcterms:W3CDTF">2000-02-09T15:01:13Z</dcterms:created>
  <dcterms:modified xsi:type="dcterms:W3CDTF">2017-04-20T06:05:59Z</dcterms:modified>
  <cp:category>research posters template</cp:category>
</cp:coreProperties>
</file>