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27" r:id="rId1"/>
  </p:sldMasterIdLst>
  <p:notesMasterIdLst>
    <p:notesMasterId r:id="rId3"/>
  </p:notesMasterIdLst>
  <p:sldIdLst>
    <p:sldId id="257" r:id="rId2"/>
  </p:sldIdLst>
  <p:sldSz cx="40233600" cy="32918400"/>
  <p:notesSz cx="32918400" cy="51206400"/>
  <p:defaultTextStyle>
    <a:defPPr>
      <a:defRPr lang="en-US"/>
    </a:defPPr>
    <a:lvl1pPr algn="l" rtl="0" fontAlgn="base">
      <a:spcBef>
        <a:spcPct val="0"/>
      </a:spcBef>
      <a:spcAft>
        <a:spcPct val="0"/>
      </a:spcAft>
      <a:defRPr sz="3200" kern="1200">
        <a:solidFill>
          <a:schemeClr val="tx1"/>
        </a:solidFill>
        <a:latin typeface="Helvetica"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3200" kern="1200">
        <a:solidFill>
          <a:schemeClr val="tx1"/>
        </a:solidFill>
        <a:latin typeface="Helvetica"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3200" kern="1200">
        <a:solidFill>
          <a:schemeClr val="tx1"/>
        </a:solidFill>
        <a:latin typeface="Helvetica"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3200" kern="1200">
        <a:solidFill>
          <a:schemeClr val="tx1"/>
        </a:solidFill>
        <a:latin typeface="Helvetica"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3200" kern="1200">
        <a:solidFill>
          <a:schemeClr val="tx1"/>
        </a:solidFill>
        <a:latin typeface="Helvetica" panose="020B0604020202020204" pitchFamily="34" charset="0"/>
        <a:ea typeface="ＭＳ Ｐゴシック" panose="020B0600070205080204" pitchFamily="34" charset="-128"/>
        <a:cs typeface="+mn-cs"/>
      </a:defRPr>
    </a:lvl5pPr>
    <a:lvl6pPr marL="2286000" algn="l" defTabSz="914400" rtl="0" eaLnBrk="1" latinLnBrk="0" hangingPunct="1">
      <a:defRPr sz="3200" kern="1200">
        <a:solidFill>
          <a:schemeClr val="tx1"/>
        </a:solidFill>
        <a:latin typeface="Helvetica" panose="020B0604020202020204" pitchFamily="34" charset="0"/>
        <a:ea typeface="ＭＳ Ｐゴシック" panose="020B0600070205080204" pitchFamily="34" charset="-128"/>
        <a:cs typeface="+mn-cs"/>
      </a:defRPr>
    </a:lvl6pPr>
    <a:lvl7pPr marL="2743200" algn="l" defTabSz="914400" rtl="0" eaLnBrk="1" latinLnBrk="0" hangingPunct="1">
      <a:defRPr sz="3200" kern="1200">
        <a:solidFill>
          <a:schemeClr val="tx1"/>
        </a:solidFill>
        <a:latin typeface="Helvetica" panose="020B0604020202020204" pitchFamily="34" charset="0"/>
        <a:ea typeface="ＭＳ Ｐゴシック" panose="020B0600070205080204" pitchFamily="34" charset="-128"/>
        <a:cs typeface="+mn-cs"/>
      </a:defRPr>
    </a:lvl7pPr>
    <a:lvl8pPr marL="3200400" algn="l" defTabSz="914400" rtl="0" eaLnBrk="1" latinLnBrk="0" hangingPunct="1">
      <a:defRPr sz="3200" kern="1200">
        <a:solidFill>
          <a:schemeClr val="tx1"/>
        </a:solidFill>
        <a:latin typeface="Helvetica" panose="020B0604020202020204" pitchFamily="34" charset="0"/>
        <a:ea typeface="ＭＳ Ｐゴシック" panose="020B0600070205080204" pitchFamily="34" charset="-128"/>
        <a:cs typeface="+mn-cs"/>
      </a:defRPr>
    </a:lvl8pPr>
    <a:lvl9pPr marL="3657600" algn="l" defTabSz="914400" rtl="0" eaLnBrk="1" latinLnBrk="0" hangingPunct="1">
      <a:defRPr sz="3200" kern="1200">
        <a:solidFill>
          <a:schemeClr val="tx1"/>
        </a:solidFill>
        <a:latin typeface="Helvetica"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717">
          <p15:clr>
            <a:srgbClr val="A4A3A4"/>
          </p15:clr>
        </p15:guide>
        <p15:guide id="2" orient="horz" pos="19632">
          <p15:clr>
            <a:srgbClr val="A4A3A4"/>
          </p15:clr>
        </p15:guide>
        <p15:guide id="3" orient="horz" pos="3729">
          <p15:clr>
            <a:srgbClr val="A4A3A4"/>
          </p15:clr>
        </p15:guide>
        <p15:guide id="4" orient="horz" pos="2129">
          <p15:clr>
            <a:srgbClr val="A4A3A4"/>
          </p15:clr>
        </p15:guide>
        <p15:guide id="5" pos="3983">
          <p15:clr>
            <a:srgbClr val="A4A3A4"/>
          </p15:clr>
        </p15:guide>
        <p15:guide id="6" pos="4956">
          <p15:clr>
            <a:srgbClr val="A4A3A4"/>
          </p15:clr>
        </p15:guide>
        <p15:guide id="7" pos="11855">
          <p15:clr>
            <a:srgbClr val="A4A3A4"/>
          </p15:clr>
        </p15:guide>
        <p15:guide id="8" pos="21079">
          <p15:clr>
            <a:srgbClr val="A4A3A4"/>
          </p15:clr>
        </p15:guide>
        <p15:guide id="9" pos="-2306">
          <p15:clr>
            <a:srgbClr val="A4A3A4"/>
          </p15:clr>
        </p15:guide>
        <p15:guide id="10" pos="12874">
          <p15:clr>
            <a:srgbClr val="A4A3A4"/>
          </p15:clr>
        </p15:guide>
        <p15:guide id="11" pos="20107">
          <p15:clr>
            <a:srgbClr val="A4A3A4"/>
          </p15:clr>
        </p15:guide>
        <p15:guide id="12" pos="2741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FFFE1"/>
    <a:srgbClr val="FFF3F3"/>
    <a:srgbClr val="800040"/>
    <a:srgbClr val="004080"/>
    <a:srgbClr val="FF6FCF"/>
    <a:srgbClr val="0000FF"/>
    <a:srgbClr val="FF8000"/>
    <a:srgbClr val="F5B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6635" autoAdjust="0"/>
    <p:restoredTop sz="94891" autoAdjust="0"/>
  </p:normalViewPr>
  <p:slideViewPr>
    <p:cSldViewPr snapToGrid="0">
      <p:cViewPr>
        <p:scale>
          <a:sx n="30" d="100"/>
          <a:sy n="30" d="100"/>
        </p:scale>
        <p:origin x="1238" y="-2573"/>
      </p:cViewPr>
      <p:guideLst>
        <p:guide orient="horz" pos="717"/>
        <p:guide orient="horz" pos="19632"/>
        <p:guide orient="horz" pos="3729"/>
        <p:guide orient="horz" pos="2129"/>
        <p:guide pos="3983"/>
        <p:guide pos="4956"/>
        <p:guide pos="11855"/>
        <p:guide pos="21079"/>
        <p:guide pos="-2306"/>
        <p:guide pos="12874"/>
        <p:guide pos="20107"/>
        <p:guide pos="27415"/>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nye\Downloads\Compost_Masses_June_25_201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nye\Downloads\Compost_Masses_June_25_201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718280765975766"/>
          <c:y val="4.2534159451807482E-2"/>
          <c:w val="0.68640169978752652"/>
          <c:h val="0.76319626947763486"/>
        </c:manualLayout>
      </c:layout>
      <c:scatterChart>
        <c:scatterStyle val="lineMarker"/>
        <c:varyColors val="0"/>
        <c:ser>
          <c:idx val="0"/>
          <c:order val="0"/>
          <c:tx>
            <c:v>Bin 1</c:v>
          </c:tx>
          <c:spPr>
            <a:ln w="9525" cap="rnd">
              <a:solidFill>
                <a:schemeClr val="accent1"/>
              </a:solidFill>
              <a:round/>
            </a:ln>
            <a:effectLst>
              <a:outerShdw blurRad="57150" dist="19050" dir="5400000" algn="ctr" rotWithShape="0">
                <a:srgbClr val="000000">
                  <a:alpha val="63000"/>
                </a:srgbClr>
              </a:outerShdw>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cap="rnd">
                <a:solidFill>
                  <a:schemeClr val="accent1"/>
                </a:solidFill>
                <a:round/>
              </a:ln>
              <a:effectLst>
                <a:outerShdw blurRad="57150" dist="19050" dir="5400000" algn="ctr" rotWithShape="0">
                  <a:srgbClr val="000000">
                    <a:alpha val="63000"/>
                  </a:srgbClr>
                </a:outerShdw>
              </a:effectLst>
            </c:spPr>
          </c:marker>
          <c:errBars>
            <c:errDir val="y"/>
            <c:errBarType val="both"/>
            <c:errValType val="cust"/>
            <c:noEndCap val="0"/>
            <c:plus>
              <c:numRef>
                <c:f>final!$D$5:$D$7</c:f>
                <c:numCache>
                  <c:formatCode>General</c:formatCode>
                  <c:ptCount val="3"/>
                  <c:pt idx="0">
                    <c:v>2.0938430988778034</c:v>
                  </c:pt>
                  <c:pt idx="1">
                    <c:v>1.3392713302241155</c:v>
                  </c:pt>
                  <c:pt idx="2">
                    <c:v>1.7015337849666903</c:v>
                  </c:pt>
                </c:numCache>
              </c:numRef>
            </c:plus>
            <c:minus>
              <c:numRef>
                <c:f>final!$D$5:$D$7</c:f>
                <c:numCache>
                  <c:formatCode>General</c:formatCode>
                  <c:ptCount val="3"/>
                  <c:pt idx="0">
                    <c:v>2.0938430988778034</c:v>
                  </c:pt>
                  <c:pt idx="1">
                    <c:v>1.3392713302241155</c:v>
                  </c:pt>
                  <c:pt idx="2">
                    <c:v>1.7015337849666903</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final!$B$5:$B$7</c:f>
              <c:numCache>
                <c:formatCode>General</c:formatCode>
                <c:ptCount val="3"/>
                <c:pt idx="0">
                  <c:v>59</c:v>
                </c:pt>
                <c:pt idx="1">
                  <c:v>77</c:v>
                </c:pt>
                <c:pt idx="2">
                  <c:v>85</c:v>
                </c:pt>
              </c:numCache>
            </c:numRef>
          </c:xVal>
          <c:yVal>
            <c:numRef>
              <c:f>final!$C$5:$C$7</c:f>
              <c:numCache>
                <c:formatCode>General</c:formatCode>
                <c:ptCount val="3"/>
                <c:pt idx="0">
                  <c:v>60.904353986629481</c:v>
                </c:pt>
                <c:pt idx="1">
                  <c:v>76.932188882290617</c:v>
                </c:pt>
                <c:pt idx="2">
                  <c:v>68.712332434960032</c:v>
                </c:pt>
              </c:numCache>
            </c:numRef>
          </c:yVal>
          <c:smooth val="0"/>
        </c:ser>
        <c:ser>
          <c:idx val="1"/>
          <c:order val="1"/>
          <c:tx>
            <c:v>Bin 8</c:v>
          </c:tx>
          <c:spPr>
            <a:ln w="9525" cap="rnd">
              <a:solidFill>
                <a:schemeClr val="accent2"/>
              </a:solidFill>
              <a:round/>
            </a:ln>
            <a:effectLst>
              <a:outerShdw blurRad="57150" dist="19050" dir="5400000" algn="ctr" rotWithShape="0">
                <a:srgbClr val="000000">
                  <a:alpha val="63000"/>
                </a:srgbClr>
              </a:outerShdw>
            </a:effectLst>
          </c:spPr>
          <c:marker>
            <c:symbol val="circle"/>
            <c:size val="6"/>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9525" cap="rnd">
                <a:solidFill>
                  <a:schemeClr val="accent2"/>
                </a:solidFill>
                <a:round/>
              </a:ln>
              <a:effectLst>
                <a:outerShdw blurRad="57150" dist="19050" dir="5400000" algn="ctr" rotWithShape="0">
                  <a:srgbClr val="000000">
                    <a:alpha val="63000"/>
                  </a:srgbClr>
                </a:outerShdw>
              </a:effectLst>
            </c:spPr>
          </c:marker>
          <c:errBars>
            <c:errDir val="y"/>
            <c:errBarType val="both"/>
            <c:errValType val="cust"/>
            <c:noEndCap val="0"/>
            <c:plus>
              <c:numRef>
                <c:f>final!$D$9:$D$11</c:f>
                <c:numCache>
                  <c:formatCode>General</c:formatCode>
                  <c:ptCount val="3"/>
                  <c:pt idx="0">
                    <c:v>1.1646637244959084</c:v>
                  </c:pt>
                  <c:pt idx="1">
                    <c:v>0.93603345838810759</c:v>
                  </c:pt>
                  <c:pt idx="2">
                    <c:v>1.016877450026044</c:v>
                  </c:pt>
                </c:numCache>
              </c:numRef>
            </c:plus>
            <c:minus>
              <c:numRef>
                <c:f>final!$D$9:$D$11</c:f>
                <c:numCache>
                  <c:formatCode>General</c:formatCode>
                  <c:ptCount val="3"/>
                  <c:pt idx="0">
                    <c:v>1.1646637244959084</c:v>
                  </c:pt>
                  <c:pt idx="1">
                    <c:v>0.93603345838810759</c:v>
                  </c:pt>
                  <c:pt idx="2">
                    <c:v>1.016877450026044</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final!$B$9:$B$11</c:f>
              <c:numCache>
                <c:formatCode>General</c:formatCode>
                <c:ptCount val="3"/>
                <c:pt idx="0">
                  <c:v>59</c:v>
                </c:pt>
                <c:pt idx="1">
                  <c:v>77</c:v>
                </c:pt>
                <c:pt idx="2">
                  <c:v>85</c:v>
                </c:pt>
              </c:numCache>
            </c:numRef>
          </c:xVal>
          <c:yVal>
            <c:numRef>
              <c:f>final!$C$9:$C$11</c:f>
              <c:numCache>
                <c:formatCode>General</c:formatCode>
                <c:ptCount val="3"/>
                <c:pt idx="0">
                  <c:v>80.11782192660813</c:v>
                </c:pt>
                <c:pt idx="1">
                  <c:v>81.962567978823571</c:v>
                </c:pt>
                <c:pt idx="2">
                  <c:v>80.035942022533035</c:v>
                </c:pt>
              </c:numCache>
            </c:numRef>
          </c:yVal>
          <c:smooth val="0"/>
        </c:ser>
        <c:ser>
          <c:idx val="2"/>
          <c:order val="2"/>
          <c:tx>
            <c:v>Bin 9</c:v>
          </c:tx>
          <c:spPr>
            <a:ln w="9525" cap="rnd">
              <a:solidFill>
                <a:schemeClr val="accent3"/>
              </a:solidFill>
              <a:round/>
            </a:ln>
            <a:effectLst>
              <a:outerShdw blurRad="57150" dist="19050" dir="5400000" algn="ctr" rotWithShape="0">
                <a:srgbClr val="000000">
                  <a:alpha val="63000"/>
                </a:srgbClr>
              </a:outerShdw>
            </a:effectLst>
          </c:spPr>
          <c:marker>
            <c:symbol val="circle"/>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cap="sq">
                <a:solidFill>
                  <a:schemeClr val="accent3"/>
                </a:solidFill>
                <a:round/>
              </a:ln>
              <a:effectLst>
                <a:outerShdw blurRad="57150" dist="19050" dir="5400000" algn="ctr" rotWithShape="0">
                  <a:srgbClr val="000000">
                    <a:alpha val="63000"/>
                  </a:srgbClr>
                </a:outerShdw>
              </a:effectLst>
            </c:spPr>
          </c:marker>
          <c:errBars>
            <c:errDir val="y"/>
            <c:errBarType val="both"/>
            <c:errValType val="cust"/>
            <c:noEndCap val="0"/>
            <c:plus>
              <c:numRef>
                <c:f>final!$D$13:$D$15</c:f>
                <c:numCache>
                  <c:formatCode>General</c:formatCode>
                  <c:ptCount val="3"/>
                  <c:pt idx="0">
                    <c:v>3.3275542234292201</c:v>
                  </c:pt>
                  <c:pt idx="1">
                    <c:v>0.48716544360257058</c:v>
                  </c:pt>
                  <c:pt idx="2">
                    <c:v>0.45935883365325675</c:v>
                  </c:pt>
                </c:numCache>
              </c:numRef>
            </c:plus>
            <c:minus>
              <c:numRef>
                <c:f>final!$D$13:$D$15</c:f>
                <c:numCache>
                  <c:formatCode>General</c:formatCode>
                  <c:ptCount val="3"/>
                  <c:pt idx="0">
                    <c:v>3.3275542234292201</c:v>
                  </c:pt>
                  <c:pt idx="1">
                    <c:v>0.48716544360257058</c:v>
                  </c:pt>
                  <c:pt idx="2">
                    <c:v>0.45935883365325675</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final!$B$13:$B$15</c:f>
              <c:numCache>
                <c:formatCode>General</c:formatCode>
                <c:ptCount val="3"/>
                <c:pt idx="0">
                  <c:v>17</c:v>
                </c:pt>
                <c:pt idx="1">
                  <c:v>35</c:v>
                </c:pt>
                <c:pt idx="2">
                  <c:v>43</c:v>
                </c:pt>
              </c:numCache>
            </c:numRef>
          </c:xVal>
          <c:yVal>
            <c:numRef>
              <c:f>final!$C$13:$C$15</c:f>
              <c:numCache>
                <c:formatCode>General</c:formatCode>
                <c:ptCount val="3"/>
                <c:pt idx="0">
                  <c:v>88.113475444331655</c:v>
                </c:pt>
                <c:pt idx="1">
                  <c:v>87.586578725895563</c:v>
                </c:pt>
                <c:pt idx="2">
                  <c:v>88.090960648953271</c:v>
                </c:pt>
              </c:numCache>
            </c:numRef>
          </c:yVal>
          <c:smooth val="0"/>
        </c:ser>
        <c:ser>
          <c:idx val="3"/>
          <c:order val="3"/>
          <c:tx>
            <c:v>Milorganite</c:v>
          </c:tx>
          <c:spPr>
            <a:ln w="95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cap="rnd">
                <a:solidFill>
                  <a:schemeClr val="accent4"/>
                </a:solidFill>
                <a:round/>
              </a:ln>
              <a:effectLst>
                <a:outerShdw blurRad="57150" dist="19050" dir="5400000" algn="ctr" rotWithShape="0">
                  <a:srgbClr val="000000">
                    <a:alpha val="63000"/>
                  </a:srgbClr>
                </a:outerShdw>
              </a:effectLst>
            </c:spPr>
          </c:marker>
          <c:errBars>
            <c:errDir val="y"/>
            <c:errBarType val="both"/>
            <c:errValType val="cust"/>
            <c:noEndCap val="0"/>
            <c:plus>
              <c:numRef>
                <c:f>final!$D$17:$D$18</c:f>
                <c:numCache>
                  <c:formatCode>General</c:formatCode>
                  <c:ptCount val="2"/>
                  <c:pt idx="0">
                    <c:v>0.29660670956539387</c:v>
                  </c:pt>
                  <c:pt idx="1">
                    <c:v>0.29660670956539387</c:v>
                  </c:pt>
                </c:numCache>
              </c:numRef>
            </c:plus>
            <c:minus>
              <c:numRef>
                <c:f>final!$D$17:$D$18</c:f>
                <c:numCache>
                  <c:formatCode>General</c:formatCode>
                  <c:ptCount val="2"/>
                  <c:pt idx="0">
                    <c:v>0.29660670956539387</c:v>
                  </c:pt>
                  <c:pt idx="1">
                    <c:v>0.29660670956539387</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final!$B$17:$B$18</c:f>
              <c:numCache>
                <c:formatCode>General</c:formatCode>
                <c:ptCount val="2"/>
                <c:pt idx="0">
                  <c:v>-10</c:v>
                </c:pt>
                <c:pt idx="1">
                  <c:v>110</c:v>
                </c:pt>
              </c:numCache>
            </c:numRef>
          </c:xVal>
          <c:yVal>
            <c:numRef>
              <c:f>final!$C$17:$C$18</c:f>
              <c:numCache>
                <c:formatCode>General</c:formatCode>
                <c:ptCount val="2"/>
                <c:pt idx="0">
                  <c:v>73.992824292751195</c:v>
                </c:pt>
                <c:pt idx="1">
                  <c:v>73.992824292751195</c:v>
                </c:pt>
              </c:numCache>
            </c:numRef>
          </c:yVal>
          <c:smooth val="0"/>
        </c:ser>
        <c:dLbls>
          <c:showLegendKey val="0"/>
          <c:showVal val="0"/>
          <c:showCatName val="0"/>
          <c:showSerName val="0"/>
          <c:showPercent val="0"/>
          <c:showBubbleSize val="0"/>
        </c:dLbls>
        <c:axId val="266406696"/>
        <c:axId val="266411400"/>
      </c:scatterChart>
      <c:valAx>
        <c:axId val="266406696"/>
        <c:scaling>
          <c:orientation val="minMax"/>
          <c:max val="100"/>
          <c:min val="0"/>
        </c:scaling>
        <c:delete val="0"/>
        <c:axPos val="b"/>
        <c:title>
          <c:tx>
            <c:rich>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days from start</a:t>
                </a:r>
              </a:p>
            </c:rich>
          </c:tx>
          <c:layout/>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66411400"/>
        <c:crosses val="autoZero"/>
        <c:crossBetween val="midCat"/>
      </c:valAx>
      <c:valAx>
        <c:axId val="266411400"/>
        <c:scaling>
          <c:orientation val="minMax"/>
          <c:max val="100"/>
          <c:min val="0"/>
        </c:scaling>
        <c:delete val="0"/>
        <c:axPos val="l"/>
        <c:title>
          <c:tx>
            <c:rich>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 organic matter</a:t>
                </a:r>
              </a:p>
            </c:rich>
          </c:tx>
          <c:layout/>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66406696"/>
        <c:crosses val="autoZero"/>
        <c:crossBetween val="midCat"/>
      </c:valAx>
      <c:spPr>
        <a:noFill/>
        <a:ln>
          <a:noFill/>
        </a:ln>
        <a:effectLst/>
      </c:spPr>
    </c:plotArea>
    <c:legend>
      <c:legendPos val="r"/>
      <c:layout>
        <c:manualLayout>
          <c:xMode val="edge"/>
          <c:yMode val="edge"/>
          <c:x val="0.79580964386815289"/>
          <c:y val="3.752533871756044E-2"/>
          <c:w val="0.19074802347433495"/>
          <c:h val="0.738397604873580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lt1">
                  <a:lumMod val="7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831490442753746"/>
          <c:y val="6.0659813356663747E-2"/>
          <c:w val="0.58792437963480093"/>
          <c:h val="0.71086117446891339"/>
        </c:manualLayout>
      </c:layout>
      <c:scatterChart>
        <c:scatterStyle val="lineMarker"/>
        <c:varyColors val="0"/>
        <c:ser>
          <c:idx val="0"/>
          <c:order val="0"/>
          <c:tx>
            <c:v>Bin 1</c:v>
          </c:tx>
          <c:spPr>
            <a:ln w="9525" cap="rnd">
              <a:solidFill>
                <a:schemeClr val="accent1"/>
              </a:solidFill>
              <a:round/>
            </a:ln>
            <a:effectLst>
              <a:outerShdw blurRad="57150" dist="19050" dir="5400000" algn="ctr" rotWithShape="0">
                <a:srgbClr val="000000">
                  <a:alpha val="63000"/>
                </a:srgbClr>
              </a:outerShdw>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cap="rnd">
                <a:solidFill>
                  <a:schemeClr val="accent1"/>
                </a:solidFill>
                <a:round/>
              </a:ln>
              <a:effectLst>
                <a:outerShdw blurRad="57150" dist="19050" dir="5400000" algn="ctr" rotWithShape="0">
                  <a:srgbClr val="000000">
                    <a:alpha val="63000"/>
                  </a:srgbClr>
                </a:outerShdw>
              </a:effectLst>
            </c:spPr>
          </c:marker>
          <c:errBars>
            <c:errDir val="y"/>
            <c:errBarType val="both"/>
            <c:errValType val="cust"/>
            <c:noEndCap val="0"/>
            <c:plus>
              <c:numRef>
                <c:f>final!$H$5:$H$7</c:f>
                <c:numCache>
                  <c:formatCode>General</c:formatCode>
                  <c:ptCount val="3"/>
                  <c:pt idx="0">
                    <c:v>0.63916256532764137</c:v>
                  </c:pt>
                  <c:pt idx="1">
                    <c:v>1.1041111489349003</c:v>
                  </c:pt>
                  <c:pt idx="2">
                    <c:v>7.1840311063212731E-2</c:v>
                  </c:pt>
                </c:numCache>
              </c:numRef>
            </c:plus>
            <c:minus>
              <c:numRef>
                <c:f>final!$H$5:$H$7</c:f>
                <c:numCache>
                  <c:formatCode>General</c:formatCode>
                  <c:ptCount val="3"/>
                  <c:pt idx="0">
                    <c:v>0.63916256532764137</c:v>
                  </c:pt>
                  <c:pt idx="1">
                    <c:v>1.1041111489349003</c:v>
                  </c:pt>
                  <c:pt idx="2">
                    <c:v>7.1840311063212731E-2</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final!$B$5:$B$7</c:f>
              <c:numCache>
                <c:formatCode>General</c:formatCode>
                <c:ptCount val="3"/>
                <c:pt idx="0">
                  <c:v>59</c:v>
                </c:pt>
                <c:pt idx="1">
                  <c:v>77</c:v>
                </c:pt>
                <c:pt idx="2">
                  <c:v>85</c:v>
                </c:pt>
              </c:numCache>
            </c:numRef>
          </c:xVal>
          <c:yVal>
            <c:numRef>
              <c:f>final!$G$5:$G$7</c:f>
              <c:numCache>
                <c:formatCode>General</c:formatCode>
                <c:ptCount val="3"/>
                <c:pt idx="0">
                  <c:v>1.783928776742556</c:v>
                </c:pt>
                <c:pt idx="1">
                  <c:v>3.0937817826647169</c:v>
                </c:pt>
                <c:pt idx="2">
                  <c:v>1.7465506344401138</c:v>
                </c:pt>
              </c:numCache>
            </c:numRef>
          </c:yVal>
          <c:smooth val="0"/>
        </c:ser>
        <c:ser>
          <c:idx val="1"/>
          <c:order val="1"/>
          <c:tx>
            <c:v>Bin 8</c:v>
          </c:tx>
          <c:spPr>
            <a:ln w="9525" cap="rnd">
              <a:solidFill>
                <a:schemeClr val="accent2"/>
              </a:solidFill>
              <a:round/>
            </a:ln>
            <a:effectLst>
              <a:outerShdw blurRad="57150" dist="19050" dir="5400000" algn="ctr" rotWithShape="0">
                <a:srgbClr val="000000">
                  <a:alpha val="63000"/>
                </a:srgbClr>
              </a:outerShdw>
            </a:effectLst>
          </c:spPr>
          <c:marker>
            <c:symbol val="circle"/>
            <c:size val="6"/>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9525" cap="rnd">
                <a:solidFill>
                  <a:schemeClr val="accent2"/>
                </a:solidFill>
                <a:round/>
              </a:ln>
              <a:effectLst>
                <a:outerShdw blurRad="57150" dist="19050" dir="5400000" algn="ctr" rotWithShape="0">
                  <a:srgbClr val="000000">
                    <a:alpha val="63000"/>
                  </a:srgbClr>
                </a:outerShdw>
              </a:effectLst>
            </c:spPr>
          </c:marker>
          <c:errBars>
            <c:errDir val="y"/>
            <c:errBarType val="both"/>
            <c:errValType val="cust"/>
            <c:noEndCap val="0"/>
            <c:plus>
              <c:numRef>
                <c:f>final!$H$9:$H$11</c:f>
                <c:numCache>
                  <c:formatCode>General</c:formatCode>
                  <c:ptCount val="3"/>
                  <c:pt idx="0">
                    <c:v>1.165781152828159</c:v>
                  </c:pt>
                  <c:pt idx="1">
                    <c:v>0.82488602535994149</c:v>
                  </c:pt>
                  <c:pt idx="2">
                    <c:v>0.11306296088866544</c:v>
                  </c:pt>
                </c:numCache>
              </c:numRef>
            </c:plus>
            <c:minus>
              <c:numRef>
                <c:f>final!$H$9:$H$11</c:f>
                <c:numCache>
                  <c:formatCode>General</c:formatCode>
                  <c:ptCount val="3"/>
                  <c:pt idx="0">
                    <c:v>1.165781152828159</c:v>
                  </c:pt>
                  <c:pt idx="1">
                    <c:v>0.82488602535994149</c:v>
                  </c:pt>
                  <c:pt idx="2">
                    <c:v>0.11306296088866544</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final!$B$9:$B$11</c:f>
              <c:numCache>
                <c:formatCode>General</c:formatCode>
                <c:ptCount val="3"/>
                <c:pt idx="0">
                  <c:v>59</c:v>
                </c:pt>
                <c:pt idx="1">
                  <c:v>77</c:v>
                </c:pt>
                <c:pt idx="2">
                  <c:v>85</c:v>
                </c:pt>
              </c:numCache>
            </c:numRef>
          </c:xVal>
          <c:yVal>
            <c:numRef>
              <c:f>final!$G$9:$G$11</c:f>
              <c:numCache>
                <c:formatCode>General</c:formatCode>
                <c:ptCount val="3"/>
                <c:pt idx="0">
                  <c:v>3.066932176974781</c:v>
                </c:pt>
                <c:pt idx="1">
                  <c:v>2.2777571724143719</c:v>
                </c:pt>
                <c:pt idx="2">
                  <c:v>2.8018169576409888</c:v>
                </c:pt>
              </c:numCache>
            </c:numRef>
          </c:yVal>
          <c:smooth val="0"/>
        </c:ser>
        <c:ser>
          <c:idx val="2"/>
          <c:order val="2"/>
          <c:tx>
            <c:v>Bin 9</c:v>
          </c:tx>
          <c:spPr>
            <a:ln w="9525" cap="rnd">
              <a:solidFill>
                <a:schemeClr val="accent3"/>
              </a:solidFill>
              <a:round/>
            </a:ln>
            <a:effectLst>
              <a:outerShdw blurRad="57150" dist="19050" dir="5400000" algn="ctr" rotWithShape="0">
                <a:srgbClr val="000000">
                  <a:alpha val="63000"/>
                </a:srgbClr>
              </a:outerShdw>
            </a:effectLst>
          </c:spPr>
          <c:marker>
            <c:symbol val="circle"/>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cap="rnd">
                <a:solidFill>
                  <a:schemeClr val="accent3"/>
                </a:solidFill>
                <a:round/>
              </a:ln>
              <a:effectLst>
                <a:outerShdw blurRad="57150" dist="19050" dir="5400000" algn="ctr" rotWithShape="0">
                  <a:srgbClr val="000000">
                    <a:alpha val="63000"/>
                  </a:srgbClr>
                </a:outerShdw>
              </a:effectLst>
            </c:spPr>
          </c:marker>
          <c:errBars>
            <c:errDir val="y"/>
            <c:errBarType val="both"/>
            <c:errValType val="cust"/>
            <c:noEndCap val="0"/>
            <c:plus>
              <c:numRef>
                <c:f>final!$H$13:$H$15</c:f>
                <c:numCache>
                  <c:formatCode>General</c:formatCode>
                  <c:ptCount val="3"/>
                  <c:pt idx="0">
                    <c:v>7.6685061221828887E-2</c:v>
                  </c:pt>
                  <c:pt idx="1">
                    <c:v>0.124349801530932</c:v>
                  </c:pt>
                  <c:pt idx="2">
                    <c:v>0.44643591941619887</c:v>
                  </c:pt>
                </c:numCache>
              </c:numRef>
            </c:plus>
            <c:minus>
              <c:numRef>
                <c:f>final!$H$13:$H$15</c:f>
                <c:numCache>
                  <c:formatCode>General</c:formatCode>
                  <c:ptCount val="3"/>
                  <c:pt idx="0">
                    <c:v>7.6685061221828887E-2</c:v>
                  </c:pt>
                  <c:pt idx="1">
                    <c:v>0.124349801530932</c:v>
                  </c:pt>
                  <c:pt idx="2">
                    <c:v>0.44643591941619887</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final!$B$13:$B$15</c:f>
              <c:numCache>
                <c:formatCode>General</c:formatCode>
                <c:ptCount val="3"/>
                <c:pt idx="0">
                  <c:v>17</c:v>
                </c:pt>
                <c:pt idx="1">
                  <c:v>35</c:v>
                </c:pt>
                <c:pt idx="2">
                  <c:v>43</c:v>
                </c:pt>
              </c:numCache>
            </c:numRef>
          </c:xVal>
          <c:yVal>
            <c:numRef>
              <c:f>final!$G$13:$G$15</c:f>
              <c:numCache>
                <c:formatCode>General</c:formatCode>
                <c:ptCount val="3"/>
                <c:pt idx="0">
                  <c:v>1.325322842754056</c:v>
                </c:pt>
                <c:pt idx="1">
                  <c:v>1.8139044123944643</c:v>
                </c:pt>
                <c:pt idx="2">
                  <c:v>2.0605821846354311</c:v>
                </c:pt>
              </c:numCache>
            </c:numRef>
          </c:yVal>
          <c:smooth val="0"/>
        </c:ser>
        <c:ser>
          <c:idx val="3"/>
          <c:order val="3"/>
          <c:tx>
            <c:v>Milorganite</c:v>
          </c:tx>
          <c:spPr>
            <a:ln w="95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cap="rnd">
                <a:solidFill>
                  <a:schemeClr val="accent4"/>
                </a:solidFill>
                <a:round/>
              </a:ln>
              <a:effectLst>
                <a:outerShdw blurRad="57150" dist="19050" dir="5400000" algn="ctr" rotWithShape="0">
                  <a:srgbClr val="000000">
                    <a:alpha val="63000"/>
                  </a:srgbClr>
                </a:outerShdw>
              </a:effectLst>
            </c:spPr>
          </c:marker>
          <c:xVal>
            <c:numRef>
              <c:f>final!$B$17:$B$18</c:f>
              <c:numCache>
                <c:formatCode>General</c:formatCode>
                <c:ptCount val="2"/>
                <c:pt idx="0">
                  <c:v>-10</c:v>
                </c:pt>
                <c:pt idx="1">
                  <c:v>110</c:v>
                </c:pt>
              </c:numCache>
            </c:numRef>
          </c:xVal>
          <c:yVal>
            <c:numRef>
              <c:f>final!$G$17:$G$18</c:f>
              <c:numCache>
                <c:formatCode>General</c:formatCode>
                <c:ptCount val="2"/>
                <c:pt idx="0">
                  <c:v>6.8824695229806432</c:v>
                </c:pt>
                <c:pt idx="1">
                  <c:v>6.8824695229806432</c:v>
                </c:pt>
              </c:numCache>
            </c:numRef>
          </c:yVal>
          <c:smooth val="0"/>
        </c:ser>
        <c:dLbls>
          <c:showLegendKey val="0"/>
          <c:showVal val="0"/>
          <c:showCatName val="0"/>
          <c:showSerName val="0"/>
          <c:showPercent val="0"/>
          <c:showBubbleSize val="0"/>
        </c:dLbls>
        <c:axId val="266408264"/>
        <c:axId val="266409440"/>
      </c:scatterChart>
      <c:valAx>
        <c:axId val="266408264"/>
        <c:scaling>
          <c:orientation val="minMax"/>
          <c:max val="100"/>
          <c:min val="0"/>
        </c:scaling>
        <c:delete val="0"/>
        <c:axPos val="b"/>
        <c:title>
          <c:tx>
            <c:rich>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days from start</a:t>
                </a:r>
              </a:p>
            </c:rich>
          </c:tx>
          <c:layout/>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66409440"/>
        <c:crosses val="autoZero"/>
        <c:crossBetween val="midCat"/>
      </c:valAx>
      <c:valAx>
        <c:axId val="266409440"/>
        <c:scaling>
          <c:orientation val="minMax"/>
          <c:max val="10"/>
          <c:min val="0"/>
        </c:scaling>
        <c:delete val="0"/>
        <c:axPos val="l"/>
        <c:title>
          <c:tx>
            <c:rich>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 Nitrogen</a:t>
                </a:r>
              </a:p>
            </c:rich>
          </c:tx>
          <c:layout/>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66408264"/>
        <c:crosses val="autoZero"/>
        <c:crossBetween val="midCat"/>
      </c:valAx>
      <c:spPr>
        <a:noFill/>
        <a:ln>
          <a:noFill/>
        </a:ln>
        <a:effectLst/>
      </c:spPr>
    </c:plotArea>
    <c:legend>
      <c:legendPos val="r"/>
      <c:layout>
        <c:manualLayout>
          <c:xMode val="edge"/>
          <c:yMode val="edge"/>
          <c:x val="0.81090195761911388"/>
          <c:y val="8.9581574159268759E-3"/>
          <c:w val="0.18192986075383871"/>
          <c:h val="0.6559023988450506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lt1">
                  <a:lumMod val="7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186689474724135"/>
          <c:y val="6.0659813356663747E-2"/>
          <c:w val="0.69171770614957673"/>
          <c:h val="0.71424643458613257"/>
        </c:manualLayout>
      </c:layout>
      <c:scatterChart>
        <c:scatterStyle val="lineMarker"/>
        <c:varyColors val="0"/>
        <c:ser>
          <c:idx val="0"/>
          <c:order val="0"/>
          <c:tx>
            <c:v>Bin 1</c:v>
          </c:tx>
          <c:spPr>
            <a:ln w="9525" cap="rnd">
              <a:solidFill>
                <a:schemeClr val="accent1"/>
              </a:solidFill>
              <a:round/>
            </a:ln>
            <a:effectLst>
              <a:outerShdw blurRad="57150" dist="19050" dir="5400000" algn="ctr" rotWithShape="0">
                <a:srgbClr val="000000">
                  <a:alpha val="63000"/>
                </a:srgbClr>
              </a:outerShdw>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cap="rnd">
                <a:solidFill>
                  <a:schemeClr val="accent1"/>
                </a:solidFill>
                <a:round/>
              </a:ln>
              <a:effectLst>
                <a:outerShdw blurRad="57150" dist="19050" dir="5400000" algn="ctr" rotWithShape="0">
                  <a:srgbClr val="000000">
                    <a:alpha val="63000"/>
                  </a:srgbClr>
                </a:outerShdw>
              </a:effectLst>
            </c:spPr>
          </c:marker>
          <c:errBars>
            <c:errDir val="y"/>
            <c:errBarType val="both"/>
            <c:errValType val="cust"/>
            <c:noEndCap val="0"/>
            <c:plus>
              <c:numRef>
                <c:f>final!$F$5:$F$7</c:f>
                <c:numCache>
                  <c:formatCode>General</c:formatCode>
                  <c:ptCount val="3"/>
                  <c:pt idx="0">
                    <c:v>10.039608775368155</c:v>
                  </c:pt>
                  <c:pt idx="1">
                    <c:v>14.990735968326593</c:v>
                  </c:pt>
                  <c:pt idx="2">
                    <c:v>0.73079540991138814</c:v>
                  </c:pt>
                </c:numCache>
              </c:numRef>
            </c:plus>
            <c:minus>
              <c:numRef>
                <c:f>final!$F$5:$F$7</c:f>
                <c:numCache>
                  <c:formatCode>General</c:formatCode>
                  <c:ptCount val="3"/>
                  <c:pt idx="0">
                    <c:v>10.039608775368155</c:v>
                  </c:pt>
                  <c:pt idx="1">
                    <c:v>14.990735968326593</c:v>
                  </c:pt>
                  <c:pt idx="2">
                    <c:v>0.73079540991138814</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final!$B$5:$B$7</c:f>
              <c:numCache>
                <c:formatCode>General</c:formatCode>
                <c:ptCount val="3"/>
                <c:pt idx="0">
                  <c:v>59</c:v>
                </c:pt>
                <c:pt idx="1">
                  <c:v>77</c:v>
                </c:pt>
                <c:pt idx="2">
                  <c:v>85</c:v>
                </c:pt>
              </c:numCache>
            </c:numRef>
          </c:xVal>
          <c:yVal>
            <c:numRef>
              <c:f>final!$E$5:$E$7</c:f>
              <c:numCache>
                <c:formatCode>General</c:formatCode>
                <c:ptCount val="3"/>
                <c:pt idx="0">
                  <c:v>30.618496689143612</c:v>
                </c:pt>
                <c:pt idx="1">
                  <c:v>43.132880858370775</c:v>
                </c:pt>
                <c:pt idx="2">
                  <c:v>35.202807751304498</c:v>
                </c:pt>
              </c:numCache>
            </c:numRef>
          </c:yVal>
          <c:smooth val="0"/>
        </c:ser>
        <c:ser>
          <c:idx val="1"/>
          <c:order val="1"/>
          <c:tx>
            <c:v>Bin 8</c:v>
          </c:tx>
          <c:spPr>
            <a:ln w="9525" cap="rnd">
              <a:solidFill>
                <a:schemeClr val="accent2"/>
              </a:solidFill>
              <a:round/>
            </a:ln>
            <a:effectLst>
              <a:outerShdw blurRad="57150" dist="19050" dir="5400000" algn="ctr" rotWithShape="0">
                <a:srgbClr val="000000">
                  <a:alpha val="63000"/>
                </a:srgbClr>
              </a:outerShdw>
            </a:effectLst>
          </c:spPr>
          <c:marker>
            <c:symbol val="circle"/>
            <c:size val="6"/>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9525" cap="rnd">
                <a:solidFill>
                  <a:schemeClr val="accent2"/>
                </a:solidFill>
                <a:round/>
              </a:ln>
              <a:effectLst>
                <a:outerShdw blurRad="57150" dist="19050" dir="5400000" algn="ctr" rotWithShape="0">
                  <a:srgbClr val="000000">
                    <a:alpha val="63000"/>
                  </a:srgbClr>
                </a:outerShdw>
              </a:effectLst>
            </c:spPr>
          </c:marker>
          <c:errBars>
            <c:errDir val="y"/>
            <c:errBarType val="both"/>
            <c:errValType val="cust"/>
            <c:noEndCap val="0"/>
            <c:plus>
              <c:numRef>
                <c:f>final!$F$9:$F$11</c:f>
                <c:numCache>
                  <c:formatCode>General</c:formatCode>
                  <c:ptCount val="3"/>
                  <c:pt idx="0">
                    <c:v>17.589877744389621</c:v>
                  </c:pt>
                  <c:pt idx="1">
                    <c:v>14.990735968326593</c:v>
                  </c:pt>
                  <c:pt idx="2">
                    <c:v>0.86820373486995917</c:v>
                  </c:pt>
                </c:numCache>
              </c:numRef>
            </c:plus>
            <c:minus>
              <c:numRef>
                <c:f>final!$F$9:$F$11</c:f>
                <c:numCache>
                  <c:formatCode>General</c:formatCode>
                  <c:ptCount val="3"/>
                  <c:pt idx="0">
                    <c:v>17.589877744389621</c:v>
                  </c:pt>
                  <c:pt idx="1">
                    <c:v>14.990735968326593</c:v>
                  </c:pt>
                  <c:pt idx="2">
                    <c:v>0.86820373486995917</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final!$B$9:$B$11</c:f>
              <c:numCache>
                <c:formatCode>General</c:formatCode>
                <c:ptCount val="3"/>
                <c:pt idx="0">
                  <c:v>59</c:v>
                </c:pt>
                <c:pt idx="1">
                  <c:v>77</c:v>
                </c:pt>
                <c:pt idx="2">
                  <c:v>85</c:v>
                </c:pt>
              </c:numCache>
            </c:numRef>
          </c:xVal>
          <c:yVal>
            <c:numRef>
              <c:f>final!$E$9:$E$11</c:f>
              <c:numCache>
                <c:formatCode>General</c:formatCode>
                <c:ptCount val="3"/>
                <c:pt idx="0">
                  <c:v>49.389399382116927</c:v>
                </c:pt>
                <c:pt idx="1">
                  <c:v>39.866025999368496</c:v>
                </c:pt>
                <c:pt idx="2">
                  <c:v>41.514107452562804</c:v>
                </c:pt>
              </c:numCache>
            </c:numRef>
          </c:yVal>
          <c:smooth val="0"/>
        </c:ser>
        <c:ser>
          <c:idx val="2"/>
          <c:order val="2"/>
          <c:tx>
            <c:v>Bin 9</c:v>
          </c:tx>
          <c:spPr>
            <a:ln w="9525" cap="rnd">
              <a:solidFill>
                <a:schemeClr val="accent3"/>
              </a:solidFill>
              <a:round/>
            </a:ln>
            <a:effectLst>
              <a:outerShdw blurRad="57150" dist="19050" dir="5400000" algn="ctr" rotWithShape="0">
                <a:srgbClr val="000000">
                  <a:alpha val="63000"/>
                </a:srgbClr>
              </a:outerShdw>
            </a:effectLst>
          </c:spPr>
          <c:marker>
            <c:symbol val="circle"/>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cap="rnd">
                <a:solidFill>
                  <a:schemeClr val="accent3"/>
                </a:solidFill>
                <a:round/>
              </a:ln>
              <a:effectLst>
                <a:outerShdw blurRad="57150" dist="19050" dir="5400000" algn="ctr" rotWithShape="0">
                  <a:srgbClr val="000000">
                    <a:alpha val="63000"/>
                  </a:srgbClr>
                </a:outerShdw>
              </a:effectLst>
            </c:spPr>
          </c:marker>
          <c:errBars>
            <c:errDir val="y"/>
            <c:errBarType val="both"/>
            <c:errValType val="cust"/>
            <c:noEndCap val="0"/>
            <c:plus>
              <c:numRef>
                <c:f>final!$F$13:$F$15</c:f>
                <c:numCache>
                  <c:formatCode>General</c:formatCode>
                  <c:ptCount val="3"/>
                  <c:pt idx="0">
                    <c:v>1.5244428714350862</c:v>
                  </c:pt>
                  <c:pt idx="1">
                    <c:v>1.4231464452496114</c:v>
                  </c:pt>
                  <c:pt idx="2">
                    <c:v>9.0512902097950789</c:v>
                  </c:pt>
                </c:numCache>
              </c:numRef>
            </c:plus>
            <c:minus>
              <c:numRef>
                <c:f>final!$F$13:$F$15</c:f>
                <c:numCache>
                  <c:formatCode>General</c:formatCode>
                  <c:ptCount val="3"/>
                  <c:pt idx="0">
                    <c:v>1.5244428714350862</c:v>
                  </c:pt>
                  <c:pt idx="1">
                    <c:v>1.4231464452496114</c:v>
                  </c:pt>
                  <c:pt idx="2">
                    <c:v>9.0512902097950789</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final!$B$13:$B$15</c:f>
              <c:numCache>
                <c:formatCode>General</c:formatCode>
                <c:ptCount val="3"/>
                <c:pt idx="0">
                  <c:v>17</c:v>
                </c:pt>
                <c:pt idx="1">
                  <c:v>35</c:v>
                </c:pt>
                <c:pt idx="2">
                  <c:v>43</c:v>
                </c:pt>
              </c:numCache>
            </c:numRef>
          </c:xVal>
          <c:yVal>
            <c:numRef>
              <c:f>final!$E$13:$E$15</c:f>
              <c:numCache>
                <c:formatCode>General</c:formatCode>
                <c:ptCount val="3"/>
                <c:pt idx="0">
                  <c:v>46.207981240186292</c:v>
                </c:pt>
                <c:pt idx="1">
                  <c:v>44.405339293406463</c:v>
                </c:pt>
                <c:pt idx="2">
                  <c:v>48.136954590660821</c:v>
                </c:pt>
              </c:numCache>
            </c:numRef>
          </c:yVal>
          <c:smooth val="0"/>
        </c:ser>
        <c:ser>
          <c:idx val="3"/>
          <c:order val="3"/>
          <c:tx>
            <c:v>Milorganite</c:v>
          </c:tx>
          <c:spPr>
            <a:ln w="95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cap="rnd">
                <a:solidFill>
                  <a:schemeClr val="accent4"/>
                </a:solidFill>
                <a:round/>
              </a:ln>
              <a:effectLst>
                <a:outerShdw blurRad="57150" dist="19050" dir="5400000" algn="ctr" rotWithShape="0">
                  <a:srgbClr val="000000">
                    <a:alpha val="63000"/>
                  </a:srgbClr>
                </a:outerShdw>
              </a:effectLst>
            </c:spPr>
          </c:marker>
          <c:xVal>
            <c:numRef>
              <c:f>final!$B$17:$B$18</c:f>
              <c:numCache>
                <c:formatCode>General</c:formatCode>
                <c:ptCount val="2"/>
                <c:pt idx="0">
                  <c:v>-10</c:v>
                </c:pt>
                <c:pt idx="1">
                  <c:v>110</c:v>
                </c:pt>
              </c:numCache>
            </c:numRef>
          </c:xVal>
          <c:yVal>
            <c:numRef>
              <c:f>final!$E$17:$E$18</c:f>
              <c:numCache>
                <c:formatCode>General</c:formatCode>
                <c:ptCount val="2"/>
                <c:pt idx="0">
                  <c:v>37.339974839918035</c:v>
                </c:pt>
                <c:pt idx="1">
                  <c:v>37.339974839918035</c:v>
                </c:pt>
              </c:numCache>
            </c:numRef>
          </c:yVal>
          <c:smooth val="0"/>
        </c:ser>
        <c:dLbls>
          <c:showLegendKey val="0"/>
          <c:showVal val="0"/>
          <c:showCatName val="0"/>
          <c:showSerName val="0"/>
          <c:showPercent val="0"/>
          <c:showBubbleSize val="0"/>
        </c:dLbls>
        <c:axId val="266410616"/>
        <c:axId val="232035552"/>
      </c:scatterChart>
      <c:valAx>
        <c:axId val="266410616"/>
        <c:scaling>
          <c:orientation val="minMax"/>
          <c:max val="100"/>
          <c:min val="0"/>
        </c:scaling>
        <c:delete val="0"/>
        <c:axPos val="b"/>
        <c:title>
          <c:tx>
            <c:rich>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days from start</a:t>
                </a:r>
              </a:p>
            </c:rich>
          </c:tx>
          <c:layout/>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32035552"/>
        <c:crosses val="autoZero"/>
        <c:crossBetween val="midCat"/>
      </c:valAx>
      <c:valAx>
        <c:axId val="232035552"/>
        <c:scaling>
          <c:orientation val="minMax"/>
          <c:max val="100"/>
          <c:min val="0"/>
        </c:scaling>
        <c:delete val="0"/>
        <c:axPos val="l"/>
        <c:title>
          <c:tx>
            <c:rich>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 </a:t>
                </a:r>
                <a:r>
                  <a:rPr lang="en-US" dirty="0" smtClean="0"/>
                  <a:t>Carbon</a:t>
                </a:r>
                <a:endParaRPr lang="en-US" dirty="0"/>
              </a:p>
            </c:rich>
          </c:tx>
          <c:layout/>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66410616"/>
        <c:crosses val="autoZero"/>
        <c:crossBetween val="midCat"/>
      </c:valAx>
      <c:spPr>
        <a:noFill/>
        <a:ln>
          <a:noFill/>
        </a:ln>
        <a:effectLst/>
      </c:spPr>
    </c:plotArea>
    <c:legend>
      <c:legendPos val="r"/>
      <c:layout>
        <c:manualLayout>
          <c:xMode val="edge"/>
          <c:yMode val="edge"/>
          <c:x val="0.79500541936306546"/>
          <c:y val="3.0572550721027977E-2"/>
          <c:w val="0.19487312314705604"/>
          <c:h val="0.5703840885078758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lt1">
                  <a:lumMod val="7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606773784273276"/>
          <c:y val="6.0659813356663747E-2"/>
          <c:w val="0.62936218289496482"/>
          <c:h val="0.7253776180963688"/>
        </c:manualLayout>
      </c:layout>
      <c:scatterChart>
        <c:scatterStyle val="lineMarker"/>
        <c:varyColors val="0"/>
        <c:ser>
          <c:idx val="0"/>
          <c:order val="0"/>
          <c:tx>
            <c:v>Bin 1</c:v>
          </c:tx>
          <c:spPr>
            <a:ln w="9525" cap="rnd">
              <a:solidFill>
                <a:schemeClr val="accent1"/>
              </a:solidFill>
              <a:round/>
            </a:ln>
            <a:effectLst>
              <a:outerShdw blurRad="57150" dist="19050" dir="5400000" algn="ctr" rotWithShape="0">
                <a:srgbClr val="000000">
                  <a:alpha val="63000"/>
                </a:srgbClr>
              </a:outerShdw>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cap="rnd">
                <a:solidFill>
                  <a:schemeClr val="accent1"/>
                </a:solidFill>
                <a:round/>
              </a:ln>
              <a:effectLst>
                <a:outerShdw blurRad="57150" dist="19050" dir="5400000" algn="ctr" rotWithShape="0">
                  <a:srgbClr val="000000">
                    <a:alpha val="63000"/>
                  </a:srgbClr>
                </a:outerShdw>
              </a:effectLst>
            </c:spPr>
          </c:marker>
          <c:errBars>
            <c:errDir val="y"/>
            <c:errBarType val="both"/>
            <c:errValType val="cust"/>
            <c:noEndCap val="0"/>
            <c:plus>
              <c:numRef>
                <c:f>final!$J$5:$J$7</c:f>
                <c:numCache>
                  <c:formatCode>General</c:formatCode>
                  <c:ptCount val="3"/>
                  <c:pt idx="0">
                    <c:v>3.3145248722310477E-2</c:v>
                  </c:pt>
                  <c:pt idx="1">
                    <c:v>4.8190049279879674E-2</c:v>
                  </c:pt>
                  <c:pt idx="2">
                    <c:v>1.5389889337231018E-2</c:v>
                  </c:pt>
                </c:numCache>
              </c:numRef>
            </c:plus>
            <c:minus>
              <c:numRef>
                <c:f>final!$J$5:$J$7</c:f>
                <c:numCache>
                  <c:formatCode>General</c:formatCode>
                  <c:ptCount val="3"/>
                  <c:pt idx="0">
                    <c:v>3.3145248722310477E-2</c:v>
                  </c:pt>
                  <c:pt idx="1">
                    <c:v>4.8190049279879674E-2</c:v>
                  </c:pt>
                  <c:pt idx="2">
                    <c:v>1.5389889337231018E-2</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final!$B$5:$B$7</c:f>
              <c:numCache>
                <c:formatCode>General</c:formatCode>
                <c:ptCount val="3"/>
                <c:pt idx="0">
                  <c:v>59</c:v>
                </c:pt>
                <c:pt idx="1">
                  <c:v>77</c:v>
                </c:pt>
                <c:pt idx="2">
                  <c:v>85</c:v>
                </c:pt>
              </c:numCache>
            </c:numRef>
          </c:xVal>
          <c:yVal>
            <c:numRef>
              <c:f>final!$I$5:$I$7</c:f>
              <c:numCache>
                <c:formatCode>General</c:formatCode>
                <c:ptCount val="3"/>
                <c:pt idx="0">
                  <c:v>0.41199860266532962</c:v>
                </c:pt>
                <c:pt idx="1">
                  <c:v>0.44921497148915096</c:v>
                </c:pt>
                <c:pt idx="2">
                  <c:v>0.31380656320530109</c:v>
                </c:pt>
              </c:numCache>
            </c:numRef>
          </c:yVal>
          <c:smooth val="0"/>
        </c:ser>
        <c:ser>
          <c:idx val="1"/>
          <c:order val="1"/>
          <c:tx>
            <c:v>Bin 8</c:v>
          </c:tx>
          <c:spPr>
            <a:ln w="9525" cap="rnd">
              <a:solidFill>
                <a:schemeClr val="accent2"/>
              </a:solidFill>
              <a:round/>
            </a:ln>
            <a:effectLst>
              <a:outerShdw blurRad="57150" dist="19050" dir="5400000" algn="ctr" rotWithShape="0">
                <a:srgbClr val="000000">
                  <a:alpha val="63000"/>
                </a:srgbClr>
              </a:outerShdw>
            </a:effectLst>
          </c:spPr>
          <c:marker>
            <c:symbol val="circle"/>
            <c:size val="6"/>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9525" cap="rnd">
                <a:solidFill>
                  <a:schemeClr val="accent2"/>
                </a:solidFill>
                <a:round/>
              </a:ln>
              <a:effectLst>
                <a:outerShdw blurRad="57150" dist="19050" dir="5400000" algn="ctr" rotWithShape="0">
                  <a:srgbClr val="000000">
                    <a:alpha val="63000"/>
                  </a:srgbClr>
                </a:outerShdw>
              </a:effectLst>
            </c:spPr>
          </c:marker>
          <c:errBars>
            <c:errDir val="y"/>
            <c:errBarType val="both"/>
            <c:errValType val="cust"/>
            <c:noEndCap val="0"/>
            <c:plus>
              <c:numRef>
                <c:f>final!$J$9:$J$11</c:f>
                <c:numCache>
                  <c:formatCode>General</c:formatCode>
                  <c:ptCount val="3"/>
                  <c:pt idx="0">
                    <c:v>6.8990472924630813E-2</c:v>
                  </c:pt>
                  <c:pt idx="1">
                    <c:v>0.11173383683998052</c:v>
                  </c:pt>
                  <c:pt idx="2">
                    <c:v>4.7737767760986261E-2</c:v>
                  </c:pt>
                </c:numCache>
              </c:numRef>
            </c:plus>
            <c:minus>
              <c:numRef>
                <c:f>final!$J$9:$J$11</c:f>
                <c:numCache>
                  <c:formatCode>General</c:formatCode>
                  <c:ptCount val="3"/>
                  <c:pt idx="0">
                    <c:v>6.8990472924630813E-2</c:v>
                  </c:pt>
                  <c:pt idx="1">
                    <c:v>0.11173383683998052</c:v>
                  </c:pt>
                  <c:pt idx="2">
                    <c:v>4.7737767760986261E-2</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final!$B$9:$B$11</c:f>
              <c:numCache>
                <c:formatCode>General</c:formatCode>
                <c:ptCount val="3"/>
                <c:pt idx="0">
                  <c:v>59</c:v>
                </c:pt>
                <c:pt idx="1">
                  <c:v>77</c:v>
                </c:pt>
                <c:pt idx="2">
                  <c:v>85</c:v>
                </c:pt>
              </c:numCache>
            </c:numRef>
          </c:xVal>
          <c:yVal>
            <c:numRef>
              <c:f>final!$I$9:$I$11</c:f>
              <c:numCache>
                <c:formatCode>General</c:formatCode>
                <c:ptCount val="3"/>
                <c:pt idx="0">
                  <c:v>0.41049171322588629</c:v>
                </c:pt>
                <c:pt idx="1">
                  <c:v>0.45191707835669154</c:v>
                </c:pt>
                <c:pt idx="2">
                  <c:v>0.49623974071345922</c:v>
                </c:pt>
              </c:numCache>
            </c:numRef>
          </c:yVal>
          <c:smooth val="0"/>
        </c:ser>
        <c:ser>
          <c:idx val="2"/>
          <c:order val="2"/>
          <c:tx>
            <c:v>Bin 9</c:v>
          </c:tx>
          <c:spPr>
            <a:ln w="9525" cap="rnd">
              <a:solidFill>
                <a:schemeClr val="accent3"/>
              </a:solidFill>
              <a:round/>
            </a:ln>
            <a:effectLst>
              <a:outerShdw blurRad="57150" dist="19050" dir="5400000" algn="ctr" rotWithShape="0">
                <a:srgbClr val="000000">
                  <a:alpha val="63000"/>
                </a:srgbClr>
              </a:outerShdw>
            </a:effectLst>
          </c:spPr>
          <c:marker>
            <c:symbol val="circle"/>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cap="rnd">
                <a:solidFill>
                  <a:schemeClr val="accent3"/>
                </a:solidFill>
                <a:round/>
              </a:ln>
              <a:effectLst>
                <a:outerShdw blurRad="57150" dist="19050" dir="5400000" algn="ctr" rotWithShape="0">
                  <a:srgbClr val="000000">
                    <a:alpha val="63000"/>
                  </a:srgbClr>
                </a:outerShdw>
              </a:effectLst>
            </c:spPr>
          </c:marker>
          <c:errBars>
            <c:errDir val="y"/>
            <c:errBarType val="both"/>
            <c:errValType val="cust"/>
            <c:noEndCap val="0"/>
            <c:plus>
              <c:numRef>
                <c:f>final!$J$13:$J$15</c:f>
                <c:numCache>
                  <c:formatCode>General</c:formatCode>
                  <c:ptCount val="3"/>
                  <c:pt idx="0">
                    <c:v>2.4734913534900437E-2</c:v>
                  </c:pt>
                  <c:pt idx="1">
                    <c:v>4.5238460580806543E-2</c:v>
                  </c:pt>
                  <c:pt idx="2">
                    <c:v>9.5230751598769368E-5</c:v>
                  </c:pt>
                </c:numCache>
              </c:numRef>
            </c:plus>
            <c:minus>
              <c:numRef>
                <c:f>final!$J$13:$J$15</c:f>
                <c:numCache>
                  <c:formatCode>General</c:formatCode>
                  <c:ptCount val="3"/>
                  <c:pt idx="0">
                    <c:v>2.4734913534900437E-2</c:v>
                  </c:pt>
                  <c:pt idx="1">
                    <c:v>4.5238460580806543E-2</c:v>
                  </c:pt>
                  <c:pt idx="2">
                    <c:v>9.5230751598769368E-5</c:v>
                  </c:pt>
                </c:numCache>
              </c:numRef>
            </c:minus>
            <c:spPr>
              <a:noFill/>
              <a:ln w="9525" cap="flat" cmpd="sng" algn="ctr">
                <a:solidFill>
                  <a:schemeClr val="lt1">
                    <a:lumMod val="95000"/>
                  </a:schemeClr>
                </a:solidFill>
                <a:round/>
              </a:ln>
              <a:effectLst/>
            </c:spPr>
          </c:errBars>
          <c:errBars>
            <c:errDir val="x"/>
            <c:errBarType val="both"/>
            <c:errValType val="fixedVal"/>
            <c:noEndCap val="0"/>
            <c:val val="1"/>
            <c:spPr>
              <a:noFill/>
              <a:ln w="9525" cap="flat" cmpd="sng" algn="ctr">
                <a:solidFill>
                  <a:schemeClr val="lt1">
                    <a:lumMod val="95000"/>
                  </a:schemeClr>
                </a:solidFill>
                <a:round/>
              </a:ln>
              <a:effectLst/>
            </c:spPr>
          </c:errBars>
          <c:xVal>
            <c:numRef>
              <c:f>final!$B$13:$B$15</c:f>
              <c:numCache>
                <c:formatCode>General</c:formatCode>
                <c:ptCount val="3"/>
                <c:pt idx="0">
                  <c:v>17</c:v>
                </c:pt>
                <c:pt idx="1">
                  <c:v>35</c:v>
                </c:pt>
                <c:pt idx="2">
                  <c:v>43</c:v>
                </c:pt>
              </c:numCache>
            </c:numRef>
          </c:xVal>
          <c:yVal>
            <c:numRef>
              <c:f>final!$I$13:$I$15</c:f>
              <c:numCache>
                <c:formatCode>General</c:formatCode>
                <c:ptCount val="3"/>
                <c:pt idx="0">
                  <c:v>0.12370949385559522</c:v>
                </c:pt>
                <c:pt idx="1">
                  <c:v>0.37903838234234577</c:v>
                </c:pt>
                <c:pt idx="2">
                  <c:v>1.7206740760049213E-3</c:v>
                </c:pt>
              </c:numCache>
            </c:numRef>
          </c:yVal>
          <c:smooth val="0"/>
        </c:ser>
        <c:ser>
          <c:idx val="3"/>
          <c:order val="3"/>
          <c:tx>
            <c:v>Milorganite</c:v>
          </c:tx>
          <c:spPr>
            <a:ln w="95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cap="rnd">
                <a:solidFill>
                  <a:schemeClr val="accent4"/>
                </a:solidFill>
                <a:round/>
              </a:ln>
              <a:effectLst>
                <a:outerShdw blurRad="57150" dist="19050" dir="5400000" algn="ctr" rotWithShape="0">
                  <a:srgbClr val="000000">
                    <a:alpha val="63000"/>
                  </a:srgbClr>
                </a:outerShdw>
              </a:effectLst>
            </c:spPr>
          </c:marker>
          <c:xVal>
            <c:numRef>
              <c:f>final!$B$17:$B$18</c:f>
              <c:numCache>
                <c:formatCode>General</c:formatCode>
                <c:ptCount val="2"/>
                <c:pt idx="0">
                  <c:v>-10</c:v>
                </c:pt>
                <c:pt idx="1">
                  <c:v>110</c:v>
                </c:pt>
              </c:numCache>
            </c:numRef>
          </c:xVal>
          <c:yVal>
            <c:numRef>
              <c:f>final!$I$17:$I$18</c:f>
              <c:numCache>
                <c:formatCode>General</c:formatCode>
                <c:ptCount val="2"/>
                <c:pt idx="0">
                  <c:v>0.95646644401961678</c:v>
                </c:pt>
                <c:pt idx="1">
                  <c:v>0.95646644401961678</c:v>
                </c:pt>
              </c:numCache>
            </c:numRef>
          </c:yVal>
          <c:smooth val="0"/>
        </c:ser>
        <c:dLbls>
          <c:showLegendKey val="0"/>
          <c:showVal val="0"/>
          <c:showCatName val="0"/>
          <c:showSerName val="0"/>
          <c:showPercent val="0"/>
          <c:showBubbleSize val="0"/>
        </c:dLbls>
        <c:axId val="232033200"/>
        <c:axId val="232033984"/>
      </c:scatterChart>
      <c:valAx>
        <c:axId val="232033200"/>
        <c:scaling>
          <c:orientation val="minMax"/>
          <c:max val="100"/>
          <c:min val="0"/>
        </c:scaling>
        <c:delete val="0"/>
        <c:axPos val="b"/>
        <c:title>
          <c:tx>
            <c:rich>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days from start</a:t>
                </a:r>
              </a:p>
            </c:rich>
          </c:tx>
          <c:layout/>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32033984"/>
        <c:crosses val="autoZero"/>
        <c:crossBetween val="midCat"/>
      </c:valAx>
      <c:valAx>
        <c:axId val="232033984"/>
        <c:scaling>
          <c:orientation val="minMax"/>
          <c:max val="2"/>
          <c:min val="0"/>
        </c:scaling>
        <c:delete val="0"/>
        <c:axPos val="l"/>
        <c:title>
          <c:tx>
            <c:rich>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r>
                  <a:rPr lang="en-US" dirty="0"/>
                  <a:t>% Phosphorus</a:t>
                </a:r>
              </a:p>
            </c:rich>
          </c:tx>
          <c:layout/>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232033200"/>
        <c:crosses val="autoZero"/>
        <c:crossBetween val="midCat"/>
      </c:valAx>
      <c:spPr>
        <a:noFill/>
        <a:ln>
          <a:noFill/>
        </a:ln>
        <a:effectLst/>
      </c:spPr>
    </c:plotArea>
    <c:legend>
      <c:legendPos val="r"/>
      <c:layout>
        <c:manualLayout>
          <c:xMode val="edge"/>
          <c:yMode val="edge"/>
          <c:x val="0.79125438921117697"/>
          <c:y val="7.250321709005041E-3"/>
          <c:w val="0.20164063420028033"/>
          <c:h val="0.6811531425295235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lt1">
                  <a:lumMod val="7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barChart>
        <c:barDir val="col"/>
        <c:grouping val="clustered"/>
        <c:varyColors val="0"/>
        <c:ser>
          <c:idx val="0"/>
          <c:order val="0"/>
          <c:tx>
            <c:v>12 days</c:v>
          </c:tx>
          <c:invertIfNegative val="0"/>
          <c:errBars>
            <c:errBarType val="plus"/>
            <c:errValType val="cust"/>
            <c:noEndCap val="0"/>
            <c:plus>
              <c:numRef>
                <c:f>Health!$F$4:$F$7</c:f>
                <c:numCache>
                  <c:formatCode>General</c:formatCode>
                  <c:ptCount val="4"/>
                  <c:pt idx="0">
                    <c:v>7.655035408119756E-3</c:v>
                  </c:pt>
                  <c:pt idx="1">
                    <c:v>8.6151810122317169E-3</c:v>
                  </c:pt>
                  <c:pt idx="2">
                    <c:v>5.0666552745372096E-3</c:v>
                  </c:pt>
                  <c:pt idx="3">
                    <c:v>3.8686776379877777E-3</c:v>
                  </c:pt>
                </c:numCache>
              </c:numRef>
            </c:plus>
            <c:minus>
              <c:numLit>
                <c:formatCode>General</c:formatCode>
                <c:ptCount val="1"/>
                <c:pt idx="0">
                  <c:v>1</c:v>
                </c:pt>
              </c:numLit>
            </c:minus>
          </c:errBars>
          <c:cat>
            <c:strRef>
              <c:f>Health!$C$4:$C$7</c:f>
              <c:strCache>
                <c:ptCount val="4"/>
                <c:pt idx="0">
                  <c:v>Pile 1</c:v>
                </c:pt>
                <c:pt idx="1">
                  <c:v>Pile 8</c:v>
                </c:pt>
                <c:pt idx="2">
                  <c:v>Pile 9</c:v>
                </c:pt>
                <c:pt idx="3">
                  <c:v>soil</c:v>
                </c:pt>
              </c:strCache>
            </c:strRef>
          </c:cat>
          <c:val>
            <c:numRef>
              <c:f>Health!$E$4:$E$7</c:f>
              <c:numCache>
                <c:formatCode>General</c:formatCode>
                <c:ptCount val="4"/>
                <c:pt idx="0">
                  <c:v>0.78186363636363654</c:v>
                </c:pt>
                <c:pt idx="1">
                  <c:v>0.78130434782608704</c:v>
                </c:pt>
                <c:pt idx="2">
                  <c:v>0.77463636363636368</c:v>
                </c:pt>
                <c:pt idx="3">
                  <c:v>0.77783333333333327</c:v>
                </c:pt>
              </c:numCache>
            </c:numRef>
          </c:val>
        </c:ser>
        <c:ser>
          <c:idx val="1"/>
          <c:order val="1"/>
          <c:tx>
            <c:v>31 days</c:v>
          </c:tx>
          <c:invertIfNegative val="0"/>
          <c:errBars>
            <c:errBarType val="plus"/>
            <c:errValType val="cust"/>
            <c:noEndCap val="0"/>
            <c:plus>
              <c:numRef>
                <c:f>Health!$F$9:$F$12</c:f>
                <c:numCache>
                  <c:formatCode>General</c:formatCode>
                  <c:ptCount val="4"/>
                  <c:pt idx="0">
                    <c:v>7.5604366064846731E-2</c:v>
                  </c:pt>
                  <c:pt idx="1">
                    <c:v>6.0935729269487524E-2</c:v>
                  </c:pt>
                  <c:pt idx="2">
                    <c:v>4.9304262313293594E-2</c:v>
                  </c:pt>
                  <c:pt idx="3">
                    <c:v>0.24478400747896153</c:v>
                  </c:pt>
                </c:numCache>
              </c:numRef>
            </c:plus>
            <c:minus>
              <c:numLit>
                <c:formatCode>General</c:formatCode>
                <c:ptCount val="1"/>
                <c:pt idx="0">
                  <c:v>1</c:v>
                </c:pt>
              </c:numLit>
            </c:minus>
          </c:errBars>
          <c:val>
            <c:numRef>
              <c:f>Health!$E$9:$E$12</c:f>
              <c:numCache>
                <c:formatCode>General</c:formatCode>
                <c:ptCount val="4"/>
                <c:pt idx="0">
                  <c:v>0.66125714285714265</c:v>
                </c:pt>
                <c:pt idx="1">
                  <c:v>0.68655882352941178</c:v>
                </c:pt>
                <c:pt idx="2">
                  <c:v>0.69184375000000031</c:v>
                </c:pt>
                <c:pt idx="3">
                  <c:v>0.58789285714285711</c:v>
                </c:pt>
              </c:numCache>
            </c:numRef>
          </c:val>
        </c:ser>
        <c:dLbls>
          <c:showLegendKey val="0"/>
          <c:showVal val="0"/>
          <c:showCatName val="0"/>
          <c:showSerName val="0"/>
          <c:showPercent val="0"/>
          <c:showBubbleSize val="0"/>
        </c:dLbls>
        <c:gapWidth val="150"/>
        <c:axId val="268319528"/>
        <c:axId val="268321488"/>
      </c:barChart>
      <c:catAx>
        <c:axId val="268319528"/>
        <c:scaling>
          <c:orientation val="minMax"/>
        </c:scaling>
        <c:delete val="0"/>
        <c:axPos val="b"/>
        <c:numFmt formatCode="General" sourceLinked="0"/>
        <c:majorTickMark val="out"/>
        <c:minorTickMark val="none"/>
        <c:tickLblPos val="nextTo"/>
        <c:crossAx val="268321488"/>
        <c:crosses val="autoZero"/>
        <c:auto val="1"/>
        <c:lblAlgn val="ctr"/>
        <c:lblOffset val="100"/>
        <c:noMultiLvlLbl val="0"/>
      </c:catAx>
      <c:valAx>
        <c:axId val="268321488"/>
        <c:scaling>
          <c:orientation val="minMax"/>
          <c:max val="0.8"/>
          <c:min val="0.5"/>
        </c:scaling>
        <c:delete val="0"/>
        <c:axPos val="l"/>
        <c:numFmt formatCode="General" sourceLinked="1"/>
        <c:majorTickMark val="out"/>
        <c:minorTickMark val="none"/>
        <c:tickLblPos val="nextTo"/>
        <c:crossAx val="268319528"/>
        <c:crosses val="autoZero"/>
        <c:crossBetween val="between"/>
      </c:valAx>
    </c:plotArea>
    <c:legend>
      <c:legendPos val="r"/>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1197"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1197"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1197"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1197"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1197"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4265275" cy="25669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18646775" y="0"/>
            <a:ext cx="14263688" cy="2566988"/>
          </a:xfrm>
          <a:prstGeom prst="rect">
            <a:avLst/>
          </a:prstGeom>
        </p:spPr>
        <p:txBody>
          <a:bodyPr vert="horz" lIns="91440" tIns="45720" rIns="91440" bIns="45720" rtlCol="0"/>
          <a:lstStyle>
            <a:lvl1pPr algn="r">
              <a:defRPr sz="1200"/>
            </a:lvl1pPr>
          </a:lstStyle>
          <a:p>
            <a:fld id="{4449A4B9-C179-4343-B9B9-23D778253E4C}" type="datetimeFigureOut">
              <a:rPr lang="en-US" smtClean="0"/>
              <a:t>8/5/2015</a:t>
            </a:fld>
            <a:endParaRPr lang="en-US" dirty="0"/>
          </a:p>
        </p:txBody>
      </p:sp>
      <p:sp>
        <p:nvSpPr>
          <p:cNvPr id="4" name="Slide Image Placeholder 3"/>
          <p:cNvSpPr>
            <a:spLocks noGrp="1" noRot="1" noChangeAspect="1"/>
          </p:cNvSpPr>
          <p:nvPr>
            <p:ph type="sldImg" idx="2"/>
          </p:nvPr>
        </p:nvSpPr>
        <p:spPr>
          <a:xfrm>
            <a:off x="5897563" y="6400800"/>
            <a:ext cx="21123275" cy="172815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292475" y="24642763"/>
            <a:ext cx="26333450" cy="2016283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48639413"/>
            <a:ext cx="14265275" cy="25669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18646775" y="48639413"/>
            <a:ext cx="14263688" cy="2566987"/>
          </a:xfrm>
          <a:prstGeom prst="rect">
            <a:avLst/>
          </a:prstGeom>
        </p:spPr>
        <p:txBody>
          <a:bodyPr vert="horz" lIns="91440" tIns="45720" rIns="91440" bIns="45720" rtlCol="0" anchor="b"/>
          <a:lstStyle>
            <a:lvl1pPr algn="r">
              <a:defRPr sz="1200"/>
            </a:lvl1pPr>
          </a:lstStyle>
          <a:p>
            <a:fld id="{808EB063-F664-4BD0-A0AA-2F9B95024835}" type="slidenum">
              <a:rPr lang="en-US" smtClean="0"/>
              <a:t>‹#›</a:t>
            </a:fld>
            <a:endParaRPr lang="en-US" dirty="0"/>
          </a:p>
        </p:txBody>
      </p:sp>
    </p:spTree>
    <p:extLst>
      <p:ext uri="{BB962C8B-B14F-4D97-AF65-F5344CB8AC3E}">
        <p14:creationId xmlns:p14="http://schemas.microsoft.com/office/powerpoint/2010/main" val="2327047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8EB063-F664-4BD0-A0AA-2F9B95024835}" type="slidenum">
              <a:rPr lang="en-US" smtClean="0"/>
              <a:t>1</a:t>
            </a:fld>
            <a:endParaRPr lang="en-US" dirty="0"/>
          </a:p>
        </p:txBody>
      </p:sp>
    </p:spTree>
    <p:extLst>
      <p:ext uri="{BB962C8B-B14F-4D97-AF65-F5344CB8AC3E}">
        <p14:creationId xmlns:p14="http://schemas.microsoft.com/office/powerpoint/2010/main" val="1598614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029200" y="5387342"/>
            <a:ext cx="30175200" cy="11460480"/>
          </a:xfrm>
        </p:spPr>
        <p:txBody>
          <a:bodyPr anchor="b"/>
          <a:lstStyle>
            <a:lvl1pPr algn="ctr">
              <a:defRPr sz="19800"/>
            </a:lvl1pPr>
          </a:lstStyle>
          <a:p>
            <a:r>
              <a:rPr lang="en-US" smtClean="0"/>
              <a:t>Click to edit Master title style</a:t>
            </a:r>
            <a:endParaRPr lang="en-US"/>
          </a:p>
        </p:txBody>
      </p:sp>
      <p:sp>
        <p:nvSpPr>
          <p:cNvPr id="3" name="Subtitle 2"/>
          <p:cNvSpPr>
            <a:spLocks noGrp="1"/>
          </p:cNvSpPr>
          <p:nvPr>
            <p:ph type="subTitle" idx="1"/>
          </p:nvPr>
        </p:nvSpPr>
        <p:spPr>
          <a:xfrm>
            <a:off x="5029200" y="17289782"/>
            <a:ext cx="30175200" cy="7947658"/>
          </a:xfrm>
        </p:spPr>
        <p:txBody>
          <a:bodyPr/>
          <a:lstStyle>
            <a:lvl1pPr marL="0" indent="0" algn="ctr">
              <a:buNone/>
              <a:defRPr sz="7920"/>
            </a:lvl1pPr>
            <a:lvl2pPr marL="1508760" indent="0" algn="ctr">
              <a:buNone/>
              <a:defRPr sz="6600"/>
            </a:lvl2pPr>
            <a:lvl3pPr marL="3017520" indent="0" algn="ctr">
              <a:buNone/>
              <a:defRPr sz="5940"/>
            </a:lvl3pPr>
            <a:lvl4pPr marL="4526280" indent="0" algn="ctr">
              <a:buNone/>
              <a:defRPr sz="5280"/>
            </a:lvl4pPr>
            <a:lvl5pPr marL="6035040" indent="0" algn="ctr">
              <a:buNone/>
              <a:defRPr sz="5280"/>
            </a:lvl5pPr>
            <a:lvl6pPr marL="7543800" indent="0" algn="ctr">
              <a:buNone/>
              <a:defRPr sz="5280"/>
            </a:lvl6pPr>
            <a:lvl7pPr marL="9052560" indent="0" algn="ctr">
              <a:buNone/>
              <a:defRPr sz="5280"/>
            </a:lvl7pPr>
            <a:lvl8pPr marL="10561320" indent="0" algn="ctr">
              <a:buNone/>
              <a:defRPr sz="5280"/>
            </a:lvl8pPr>
            <a:lvl9pPr marL="12070080" indent="0" algn="ctr">
              <a:buNone/>
              <a:defRPr sz="528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1ADB1F60-4EF3-42A0-B9AF-B217BD1A3E63}" type="slidenum">
              <a:rPr lang="en-US" altLang="en-US" smtClean="0"/>
              <a:pPr/>
              <a:t>‹#›</a:t>
            </a:fld>
            <a:endParaRPr lang="en-US" altLang="en-US" dirty="0"/>
          </a:p>
        </p:txBody>
      </p:sp>
    </p:spTree>
    <p:extLst>
      <p:ext uri="{BB962C8B-B14F-4D97-AF65-F5344CB8AC3E}">
        <p14:creationId xmlns:p14="http://schemas.microsoft.com/office/powerpoint/2010/main" val="3232639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E61A6F9E-672F-4AEF-BC35-3646751E3863}" type="slidenum">
              <a:rPr lang="en-US" altLang="en-US" smtClean="0"/>
              <a:pPr/>
              <a:t>‹#›</a:t>
            </a:fld>
            <a:endParaRPr lang="en-US" altLang="en-US" dirty="0"/>
          </a:p>
        </p:txBody>
      </p:sp>
    </p:spTree>
    <p:extLst>
      <p:ext uri="{BB962C8B-B14F-4D97-AF65-F5344CB8AC3E}">
        <p14:creationId xmlns:p14="http://schemas.microsoft.com/office/powerpoint/2010/main" val="2253955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8792170" y="1752600"/>
            <a:ext cx="8675370" cy="2789682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66060" y="1752600"/>
            <a:ext cx="25523190" cy="2789682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B0E21232-E339-4DD4-B9F3-1651DF0AA47F}" type="slidenum">
              <a:rPr lang="en-US" altLang="en-US" smtClean="0"/>
              <a:pPr/>
              <a:t>‹#›</a:t>
            </a:fld>
            <a:endParaRPr lang="en-US" altLang="en-US" dirty="0"/>
          </a:p>
        </p:txBody>
      </p:sp>
    </p:spTree>
    <p:extLst>
      <p:ext uri="{BB962C8B-B14F-4D97-AF65-F5344CB8AC3E}">
        <p14:creationId xmlns:p14="http://schemas.microsoft.com/office/powerpoint/2010/main" val="3897038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821D83FF-258F-4981-9D0C-23942A9AAA75}" type="slidenum">
              <a:rPr lang="en-US" altLang="en-US" smtClean="0"/>
              <a:pPr/>
              <a:t>‹#›</a:t>
            </a:fld>
            <a:endParaRPr lang="en-US" altLang="en-US" dirty="0"/>
          </a:p>
        </p:txBody>
      </p:sp>
    </p:spTree>
    <p:extLst>
      <p:ext uri="{BB962C8B-B14F-4D97-AF65-F5344CB8AC3E}">
        <p14:creationId xmlns:p14="http://schemas.microsoft.com/office/powerpoint/2010/main" val="111450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45105" y="8206745"/>
            <a:ext cx="34701480" cy="13693138"/>
          </a:xfrm>
        </p:spPr>
        <p:txBody>
          <a:bodyPr anchor="b"/>
          <a:lstStyle>
            <a:lvl1pPr>
              <a:defRPr sz="19800"/>
            </a:lvl1pPr>
          </a:lstStyle>
          <a:p>
            <a:r>
              <a:rPr lang="en-US" smtClean="0"/>
              <a:t>Click to edit Master title style</a:t>
            </a:r>
            <a:endParaRPr lang="en-US"/>
          </a:p>
        </p:txBody>
      </p:sp>
      <p:sp>
        <p:nvSpPr>
          <p:cNvPr id="3" name="Text Placeholder 2"/>
          <p:cNvSpPr>
            <a:spLocks noGrp="1"/>
          </p:cNvSpPr>
          <p:nvPr>
            <p:ph type="body" idx="1"/>
          </p:nvPr>
        </p:nvSpPr>
        <p:spPr>
          <a:xfrm>
            <a:off x="2745105" y="22029425"/>
            <a:ext cx="34701480" cy="7200898"/>
          </a:xfrm>
        </p:spPr>
        <p:txBody>
          <a:bodyPr/>
          <a:lstStyle>
            <a:lvl1pPr marL="0" indent="0">
              <a:buNone/>
              <a:defRPr sz="7920">
                <a:solidFill>
                  <a:schemeClr val="tx1">
                    <a:tint val="75000"/>
                  </a:schemeClr>
                </a:solidFill>
              </a:defRPr>
            </a:lvl1pPr>
            <a:lvl2pPr marL="1508760" indent="0">
              <a:buNone/>
              <a:defRPr sz="6600">
                <a:solidFill>
                  <a:schemeClr val="tx1">
                    <a:tint val="75000"/>
                  </a:schemeClr>
                </a:solidFill>
              </a:defRPr>
            </a:lvl2pPr>
            <a:lvl3pPr marL="3017520" indent="0">
              <a:buNone/>
              <a:defRPr sz="5940">
                <a:solidFill>
                  <a:schemeClr val="tx1">
                    <a:tint val="75000"/>
                  </a:schemeClr>
                </a:solidFill>
              </a:defRPr>
            </a:lvl3pPr>
            <a:lvl4pPr marL="4526280" indent="0">
              <a:buNone/>
              <a:defRPr sz="5280">
                <a:solidFill>
                  <a:schemeClr val="tx1">
                    <a:tint val="75000"/>
                  </a:schemeClr>
                </a:solidFill>
              </a:defRPr>
            </a:lvl4pPr>
            <a:lvl5pPr marL="6035040" indent="0">
              <a:buNone/>
              <a:defRPr sz="5280">
                <a:solidFill>
                  <a:schemeClr val="tx1">
                    <a:tint val="75000"/>
                  </a:schemeClr>
                </a:solidFill>
              </a:defRPr>
            </a:lvl5pPr>
            <a:lvl6pPr marL="7543800" indent="0">
              <a:buNone/>
              <a:defRPr sz="5280">
                <a:solidFill>
                  <a:schemeClr val="tx1">
                    <a:tint val="75000"/>
                  </a:schemeClr>
                </a:solidFill>
              </a:defRPr>
            </a:lvl6pPr>
            <a:lvl7pPr marL="9052560" indent="0">
              <a:buNone/>
              <a:defRPr sz="5280">
                <a:solidFill>
                  <a:schemeClr val="tx1">
                    <a:tint val="75000"/>
                  </a:schemeClr>
                </a:solidFill>
              </a:defRPr>
            </a:lvl7pPr>
            <a:lvl8pPr marL="10561320" indent="0">
              <a:buNone/>
              <a:defRPr sz="5280">
                <a:solidFill>
                  <a:schemeClr val="tx1">
                    <a:tint val="75000"/>
                  </a:schemeClr>
                </a:solidFill>
              </a:defRPr>
            </a:lvl8pPr>
            <a:lvl9pPr marL="12070080" indent="0">
              <a:buNone/>
              <a:defRPr sz="528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36CBF804-D975-4849-A245-8D5077A1356C}" type="slidenum">
              <a:rPr lang="en-US" altLang="en-US" smtClean="0"/>
              <a:pPr/>
              <a:t>‹#›</a:t>
            </a:fld>
            <a:endParaRPr lang="en-US" altLang="en-US" dirty="0"/>
          </a:p>
        </p:txBody>
      </p:sp>
    </p:spTree>
    <p:extLst>
      <p:ext uri="{BB962C8B-B14F-4D97-AF65-F5344CB8AC3E}">
        <p14:creationId xmlns:p14="http://schemas.microsoft.com/office/powerpoint/2010/main" val="818806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66060" y="8763000"/>
            <a:ext cx="17099280" cy="208864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0368260" y="8763000"/>
            <a:ext cx="17099280" cy="208864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B703654D-B540-476E-B532-2996647F1425}" type="slidenum">
              <a:rPr lang="en-US" altLang="en-US" smtClean="0"/>
              <a:pPr/>
              <a:t>‹#›</a:t>
            </a:fld>
            <a:endParaRPr lang="en-US" altLang="en-US" dirty="0"/>
          </a:p>
        </p:txBody>
      </p:sp>
    </p:spTree>
    <p:extLst>
      <p:ext uri="{BB962C8B-B14F-4D97-AF65-F5344CB8AC3E}">
        <p14:creationId xmlns:p14="http://schemas.microsoft.com/office/powerpoint/2010/main" val="1322469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1300" y="1752603"/>
            <a:ext cx="34701480" cy="636270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771302" y="8069582"/>
            <a:ext cx="17020697" cy="3954778"/>
          </a:xfrm>
        </p:spPr>
        <p:txBody>
          <a:bodyPr anchor="b"/>
          <a:lstStyle>
            <a:lvl1pPr marL="0" indent="0">
              <a:buNone/>
              <a:defRPr sz="7920" b="1"/>
            </a:lvl1pPr>
            <a:lvl2pPr marL="1508760" indent="0">
              <a:buNone/>
              <a:defRPr sz="6600" b="1"/>
            </a:lvl2pPr>
            <a:lvl3pPr marL="3017520" indent="0">
              <a:buNone/>
              <a:defRPr sz="5940" b="1"/>
            </a:lvl3pPr>
            <a:lvl4pPr marL="4526280" indent="0">
              <a:buNone/>
              <a:defRPr sz="5280" b="1"/>
            </a:lvl4pPr>
            <a:lvl5pPr marL="6035040" indent="0">
              <a:buNone/>
              <a:defRPr sz="5280" b="1"/>
            </a:lvl5pPr>
            <a:lvl6pPr marL="7543800" indent="0">
              <a:buNone/>
              <a:defRPr sz="5280" b="1"/>
            </a:lvl6pPr>
            <a:lvl7pPr marL="9052560" indent="0">
              <a:buNone/>
              <a:defRPr sz="5280" b="1"/>
            </a:lvl7pPr>
            <a:lvl8pPr marL="10561320" indent="0">
              <a:buNone/>
              <a:defRPr sz="5280" b="1"/>
            </a:lvl8pPr>
            <a:lvl9pPr marL="12070080" indent="0">
              <a:buNone/>
              <a:defRPr sz="5280" b="1"/>
            </a:lvl9pPr>
          </a:lstStyle>
          <a:p>
            <a:pPr lvl="0"/>
            <a:r>
              <a:rPr lang="en-US" smtClean="0"/>
              <a:t>Click to edit Master text styles</a:t>
            </a:r>
          </a:p>
        </p:txBody>
      </p:sp>
      <p:sp>
        <p:nvSpPr>
          <p:cNvPr id="4" name="Content Placeholder 3"/>
          <p:cNvSpPr>
            <a:spLocks noGrp="1"/>
          </p:cNvSpPr>
          <p:nvPr>
            <p:ph sz="half" idx="2"/>
          </p:nvPr>
        </p:nvSpPr>
        <p:spPr>
          <a:xfrm>
            <a:off x="2771302" y="12024360"/>
            <a:ext cx="17020697" cy="176860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0368260" y="8069582"/>
            <a:ext cx="17104520" cy="3954778"/>
          </a:xfrm>
        </p:spPr>
        <p:txBody>
          <a:bodyPr anchor="b"/>
          <a:lstStyle>
            <a:lvl1pPr marL="0" indent="0">
              <a:buNone/>
              <a:defRPr sz="7920" b="1"/>
            </a:lvl1pPr>
            <a:lvl2pPr marL="1508760" indent="0">
              <a:buNone/>
              <a:defRPr sz="6600" b="1"/>
            </a:lvl2pPr>
            <a:lvl3pPr marL="3017520" indent="0">
              <a:buNone/>
              <a:defRPr sz="5940" b="1"/>
            </a:lvl3pPr>
            <a:lvl4pPr marL="4526280" indent="0">
              <a:buNone/>
              <a:defRPr sz="5280" b="1"/>
            </a:lvl4pPr>
            <a:lvl5pPr marL="6035040" indent="0">
              <a:buNone/>
              <a:defRPr sz="5280" b="1"/>
            </a:lvl5pPr>
            <a:lvl6pPr marL="7543800" indent="0">
              <a:buNone/>
              <a:defRPr sz="5280" b="1"/>
            </a:lvl6pPr>
            <a:lvl7pPr marL="9052560" indent="0">
              <a:buNone/>
              <a:defRPr sz="5280" b="1"/>
            </a:lvl7pPr>
            <a:lvl8pPr marL="10561320" indent="0">
              <a:buNone/>
              <a:defRPr sz="5280" b="1"/>
            </a:lvl8pPr>
            <a:lvl9pPr marL="12070080" indent="0">
              <a:buNone/>
              <a:defRPr sz="5280" b="1"/>
            </a:lvl9pPr>
          </a:lstStyle>
          <a:p>
            <a:pPr lvl="0"/>
            <a:r>
              <a:rPr lang="en-US" smtClean="0"/>
              <a:t>Click to edit Master text styles</a:t>
            </a:r>
          </a:p>
        </p:txBody>
      </p:sp>
      <p:sp>
        <p:nvSpPr>
          <p:cNvPr id="6" name="Content Placeholder 5"/>
          <p:cNvSpPr>
            <a:spLocks noGrp="1"/>
          </p:cNvSpPr>
          <p:nvPr>
            <p:ph sz="quarter" idx="4"/>
          </p:nvPr>
        </p:nvSpPr>
        <p:spPr>
          <a:xfrm>
            <a:off x="20368260" y="12024360"/>
            <a:ext cx="17104520" cy="176860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fld id="{CD04737E-44B7-4C51-9B51-649738A2C34C}" type="slidenum">
              <a:rPr lang="en-US" altLang="en-US" smtClean="0"/>
              <a:pPr/>
              <a:t>‹#›</a:t>
            </a:fld>
            <a:endParaRPr lang="en-US" altLang="en-US" dirty="0"/>
          </a:p>
        </p:txBody>
      </p:sp>
    </p:spTree>
    <p:extLst>
      <p:ext uri="{BB962C8B-B14F-4D97-AF65-F5344CB8AC3E}">
        <p14:creationId xmlns:p14="http://schemas.microsoft.com/office/powerpoint/2010/main" val="2279990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fld id="{E1EA7E22-334F-4C61-9EA3-30B35CA6B96C}" type="slidenum">
              <a:rPr lang="en-US" altLang="en-US" smtClean="0"/>
              <a:pPr/>
              <a:t>‹#›</a:t>
            </a:fld>
            <a:endParaRPr lang="en-US" altLang="en-US" dirty="0"/>
          </a:p>
        </p:txBody>
      </p:sp>
    </p:spTree>
    <p:extLst>
      <p:ext uri="{BB962C8B-B14F-4D97-AF65-F5344CB8AC3E}">
        <p14:creationId xmlns:p14="http://schemas.microsoft.com/office/powerpoint/2010/main" val="3035483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fld id="{7A321B84-85DE-4D9C-B8D0-4A88E5FE2DDC}" type="slidenum">
              <a:rPr lang="en-US" altLang="en-US" smtClean="0"/>
              <a:pPr/>
              <a:t>‹#›</a:t>
            </a:fld>
            <a:endParaRPr lang="en-US" altLang="en-US" dirty="0"/>
          </a:p>
        </p:txBody>
      </p:sp>
    </p:spTree>
    <p:extLst>
      <p:ext uri="{BB962C8B-B14F-4D97-AF65-F5344CB8AC3E}">
        <p14:creationId xmlns:p14="http://schemas.microsoft.com/office/powerpoint/2010/main" val="3042396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71302" y="2194560"/>
            <a:ext cx="12976382" cy="7680960"/>
          </a:xfrm>
        </p:spPr>
        <p:txBody>
          <a:bodyPr anchor="b"/>
          <a:lstStyle>
            <a:lvl1pPr>
              <a:defRPr sz="10560"/>
            </a:lvl1pPr>
          </a:lstStyle>
          <a:p>
            <a:r>
              <a:rPr lang="en-US" smtClean="0"/>
              <a:t>Click to edit Master title style</a:t>
            </a:r>
            <a:endParaRPr lang="en-US"/>
          </a:p>
        </p:txBody>
      </p:sp>
      <p:sp>
        <p:nvSpPr>
          <p:cNvPr id="3" name="Content Placeholder 2"/>
          <p:cNvSpPr>
            <a:spLocks noGrp="1"/>
          </p:cNvSpPr>
          <p:nvPr>
            <p:ph idx="1"/>
          </p:nvPr>
        </p:nvSpPr>
        <p:spPr>
          <a:xfrm>
            <a:off x="17104520" y="4739642"/>
            <a:ext cx="20368260" cy="23393400"/>
          </a:xfrm>
        </p:spPr>
        <p:txBody>
          <a:bodyPr/>
          <a:lstStyle>
            <a:lvl1pPr>
              <a:defRPr sz="10560"/>
            </a:lvl1pPr>
            <a:lvl2pPr>
              <a:defRPr sz="9240"/>
            </a:lvl2pPr>
            <a:lvl3pPr>
              <a:defRPr sz="792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771302" y="9875520"/>
            <a:ext cx="12976382" cy="18295622"/>
          </a:xfrm>
        </p:spPr>
        <p:txBody>
          <a:bodyPr/>
          <a:lstStyle>
            <a:lvl1pPr marL="0" indent="0">
              <a:buNone/>
              <a:defRPr sz="5280"/>
            </a:lvl1pPr>
            <a:lvl2pPr marL="1508760" indent="0">
              <a:buNone/>
              <a:defRPr sz="4620"/>
            </a:lvl2pPr>
            <a:lvl3pPr marL="3017520" indent="0">
              <a:buNone/>
              <a:defRPr sz="3960"/>
            </a:lvl3pPr>
            <a:lvl4pPr marL="4526280" indent="0">
              <a:buNone/>
              <a:defRPr sz="3300"/>
            </a:lvl4pPr>
            <a:lvl5pPr marL="6035040" indent="0">
              <a:buNone/>
              <a:defRPr sz="3300"/>
            </a:lvl5pPr>
            <a:lvl6pPr marL="7543800" indent="0">
              <a:buNone/>
              <a:defRPr sz="3300"/>
            </a:lvl6pPr>
            <a:lvl7pPr marL="9052560" indent="0">
              <a:buNone/>
              <a:defRPr sz="3300"/>
            </a:lvl7pPr>
            <a:lvl8pPr marL="10561320" indent="0">
              <a:buNone/>
              <a:defRPr sz="3300"/>
            </a:lvl8pPr>
            <a:lvl9pPr marL="12070080" indent="0">
              <a:buNone/>
              <a:defRPr sz="33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B259F996-69E4-4355-8236-951A4679CC56}" type="slidenum">
              <a:rPr lang="en-US" altLang="en-US" smtClean="0"/>
              <a:pPr/>
              <a:t>‹#›</a:t>
            </a:fld>
            <a:endParaRPr lang="en-US" altLang="en-US" dirty="0"/>
          </a:p>
        </p:txBody>
      </p:sp>
    </p:spTree>
    <p:extLst>
      <p:ext uri="{BB962C8B-B14F-4D97-AF65-F5344CB8AC3E}">
        <p14:creationId xmlns:p14="http://schemas.microsoft.com/office/powerpoint/2010/main" val="871089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71302" y="2194560"/>
            <a:ext cx="12976382" cy="7680960"/>
          </a:xfrm>
        </p:spPr>
        <p:txBody>
          <a:bodyPr anchor="b"/>
          <a:lstStyle>
            <a:lvl1pPr>
              <a:defRPr sz="10560"/>
            </a:lvl1pPr>
          </a:lstStyle>
          <a:p>
            <a:r>
              <a:rPr lang="en-US" smtClean="0"/>
              <a:t>Click to edit Master title style</a:t>
            </a:r>
            <a:endParaRPr lang="en-US"/>
          </a:p>
        </p:txBody>
      </p:sp>
      <p:sp>
        <p:nvSpPr>
          <p:cNvPr id="3" name="Picture Placeholder 2"/>
          <p:cNvSpPr>
            <a:spLocks noGrp="1"/>
          </p:cNvSpPr>
          <p:nvPr>
            <p:ph type="pic" idx="1"/>
          </p:nvPr>
        </p:nvSpPr>
        <p:spPr>
          <a:xfrm>
            <a:off x="17104520" y="4739642"/>
            <a:ext cx="20368260" cy="23393400"/>
          </a:xfrm>
        </p:spPr>
        <p:txBody>
          <a:bodyPr/>
          <a:lstStyle>
            <a:lvl1pPr marL="0" indent="0">
              <a:buNone/>
              <a:defRPr sz="10560"/>
            </a:lvl1pPr>
            <a:lvl2pPr marL="1508760" indent="0">
              <a:buNone/>
              <a:defRPr sz="9240"/>
            </a:lvl2pPr>
            <a:lvl3pPr marL="3017520" indent="0">
              <a:buNone/>
              <a:defRPr sz="7920"/>
            </a:lvl3pPr>
            <a:lvl4pPr marL="4526280" indent="0">
              <a:buNone/>
              <a:defRPr sz="6600"/>
            </a:lvl4pPr>
            <a:lvl5pPr marL="6035040" indent="0">
              <a:buNone/>
              <a:defRPr sz="6600"/>
            </a:lvl5pPr>
            <a:lvl6pPr marL="7543800" indent="0">
              <a:buNone/>
              <a:defRPr sz="6600"/>
            </a:lvl6pPr>
            <a:lvl7pPr marL="9052560" indent="0">
              <a:buNone/>
              <a:defRPr sz="6600"/>
            </a:lvl7pPr>
            <a:lvl8pPr marL="10561320" indent="0">
              <a:buNone/>
              <a:defRPr sz="6600"/>
            </a:lvl8pPr>
            <a:lvl9pPr marL="12070080" indent="0">
              <a:buNone/>
              <a:defRPr sz="6600"/>
            </a:lvl9pPr>
          </a:lstStyle>
          <a:p>
            <a:endParaRPr lang="en-US" dirty="0"/>
          </a:p>
        </p:txBody>
      </p:sp>
      <p:sp>
        <p:nvSpPr>
          <p:cNvPr id="4" name="Text Placeholder 3"/>
          <p:cNvSpPr>
            <a:spLocks noGrp="1"/>
          </p:cNvSpPr>
          <p:nvPr>
            <p:ph type="body" sz="half" idx="2"/>
          </p:nvPr>
        </p:nvSpPr>
        <p:spPr>
          <a:xfrm>
            <a:off x="2771302" y="9875520"/>
            <a:ext cx="12976382" cy="18295622"/>
          </a:xfrm>
        </p:spPr>
        <p:txBody>
          <a:bodyPr/>
          <a:lstStyle>
            <a:lvl1pPr marL="0" indent="0">
              <a:buNone/>
              <a:defRPr sz="5280"/>
            </a:lvl1pPr>
            <a:lvl2pPr marL="1508760" indent="0">
              <a:buNone/>
              <a:defRPr sz="4620"/>
            </a:lvl2pPr>
            <a:lvl3pPr marL="3017520" indent="0">
              <a:buNone/>
              <a:defRPr sz="3960"/>
            </a:lvl3pPr>
            <a:lvl4pPr marL="4526280" indent="0">
              <a:buNone/>
              <a:defRPr sz="3300"/>
            </a:lvl4pPr>
            <a:lvl5pPr marL="6035040" indent="0">
              <a:buNone/>
              <a:defRPr sz="3300"/>
            </a:lvl5pPr>
            <a:lvl6pPr marL="7543800" indent="0">
              <a:buNone/>
              <a:defRPr sz="3300"/>
            </a:lvl6pPr>
            <a:lvl7pPr marL="9052560" indent="0">
              <a:buNone/>
              <a:defRPr sz="3300"/>
            </a:lvl7pPr>
            <a:lvl8pPr marL="10561320" indent="0">
              <a:buNone/>
              <a:defRPr sz="3300"/>
            </a:lvl8pPr>
            <a:lvl9pPr marL="12070080" indent="0">
              <a:buNone/>
              <a:defRPr sz="33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D0CDCC28-E0AA-4878-9B5B-F6D4E4BE3458}" type="slidenum">
              <a:rPr lang="en-US" altLang="en-US" smtClean="0"/>
              <a:pPr/>
              <a:t>‹#›</a:t>
            </a:fld>
            <a:endParaRPr lang="en-US" altLang="en-US" dirty="0"/>
          </a:p>
        </p:txBody>
      </p:sp>
    </p:spTree>
    <p:extLst>
      <p:ext uri="{BB962C8B-B14F-4D97-AF65-F5344CB8AC3E}">
        <p14:creationId xmlns:p14="http://schemas.microsoft.com/office/powerpoint/2010/main" val="298038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060" y="1752603"/>
            <a:ext cx="34701480" cy="636270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766060" y="8763000"/>
            <a:ext cx="34701480" cy="2088642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766060" y="30510482"/>
            <a:ext cx="9052560" cy="1752600"/>
          </a:xfrm>
          <a:prstGeom prst="rect">
            <a:avLst/>
          </a:prstGeom>
        </p:spPr>
        <p:txBody>
          <a:bodyPr vert="horz" lIns="91440" tIns="45720" rIns="91440" bIns="45720" rtlCol="0" anchor="ctr"/>
          <a:lstStyle>
            <a:lvl1pPr algn="l">
              <a:defRPr sz="396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13327380" y="30510482"/>
            <a:ext cx="13578840" cy="1752600"/>
          </a:xfrm>
          <a:prstGeom prst="rect">
            <a:avLst/>
          </a:prstGeom>
        </p:spPr>
        <p:txBody>
          <a:bodyPr vert="horz" lIns="91440" tIns="45720" rIns="91440" bIns="45720" rtlCol="0" anchor="ctr"/>
          <a:lstStyle>
            <a:lvl1pPr algn="ctr">
              <a:defRPr sz="396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28414980" y="30510482"/>
            <a:ext cx="9052560" cy="1752600"/>
          </a:xfrm>
          <a:prstGeom prst="rect">
            <a:avLst/>
          </a:prstGeom>
        </p:spPr>
        <p:txBody>
          <a:bodyPr vert="horz" lIns="91440" tIns="45720" rIns="91440" bIns="45720" rtlCol="0" anchor="ctr"/>
          <a:lstStyle>
            <a:lvl1pPr algn="r">
              <a:defRPr sz="3960">
                <a:solidFill>
                  <a:schemeClr val="tx1">
                    <a:tint val="75000"/>
                  </a:schemeClr>
                </a:solidFill>
              </a:defRPr>
            </a:lvl1pPr>
          </a:lstStyle>
          <a:p>
            <a:fld id="{EBE3DC15-9026-4CB8-A124-73860AD562BE}" type="slidenum">
              <a:rPr lang="en-US" altLang="en-US" smtClean="0"/>
              <a:pPr/>
              <a:t>‹#›</a:t>
            </a:fld>
            <a:endParaRPr lang="en-US" altLang="en-US" dirty="0"/>
          </a:p>
        </p:txBody>
      </p:sp>
    </p:spTree>
    <p:extLst>
      <p:ext uri="{BB962C8B-B14F-4D97-AF65-F5344CB8AC3E}">
        <p14:creationId xmlns:p14="http://schemas.microsoft.com/office/powerpoint/2010/main" val="1261845647"/>
      </p:ext>
    </p:extLst>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txStyles>
    <p:titleStyle>
      <a:lvl1pPr algn="l" defTabSz="3017520" rtl="0" eaLnBrk="1" latinLnBrk="0" hangingPunct="1">
        <a:lnSpc>
          <a:spcPct val="90000"/>
        </a:lnSpc>
        <a:spcBef>
          <a:spcPct val="0"/>
        </a:spcBef>
        <a:buNone/>
        <a:defRPr sz="14520" kern="1200">
          <a:solidFill>
            <a:schemeClr val="tx1"/>
          </a:solidFill>
          <a:latin typeface="+mj-lt"/>
          <a:ea typeface="+mj-ea"/>
          <a:cs typeface="+mj-cs"/>
        </a:defRPr>
      </a:lvl1pPr>
    </p:titleStyle>
    <p:bodyStyle>
      <a:lvl1pPr marL="754380" indent="-754380" algn="l" defTabSz="3017520" rtl="0" eaLnBrk="1" latinLnBrk="0" hangingPunct="1">
        <a:lnSpc>
          <a:spcPct val="90000"/>
        </a:lnSpc>
        <a:spcBef>
          <a:spcPts val="3300"/>
        </a:spcBef>
        <a:buFont typeface="Arial" panose="020B0604020202020204" pitchFamily="34" charset="0"/>
        <a:buChar char="•"/>
        <a:defRPr sz="9240" kern="1200">
          <a:solidFill>
            <a:schemeClr val="tx1"/>
          </a:solidFill>
          <a:latin typeface="+mn-lt"/>
          <a:ea typeface="+mn-ea"/>
          <a:cs typeface="+mn-cs"/>
        </a:defRPr>
      </a:lvl1pPr>
      <a:lvl2pPr marL="2263140" indent="-754380" algn="l" defTabSz="3017520" rtl="0" eaLnBrk="1" latinLnBrk="0" hangingPunct="1">
        <a:lnSpc>
          <a:spcPct val="90000"/>
        </a:lnSpc>
        <a:spcBef>
          <a:spcPts val="1650"/>
        </a:spcBef>
        <a:buFont typeface="Arial" panose="020B0604020202020204" pitchFamily="34" charset="0"/>
        <a:buChar char="•"/>
        <a:defRPr sz="7920" kern="1200">
          <a:solidFill>
            <a:schemeClr val="tx1"/>
          </a:solidFill>
          <a:latin typeface="+mn-lt"/>
          <a:ea typeface="+mn-ea"/>
          <a:cs typeface="+mn-cs"/>
        </a:defRPr>
      </a:lvl2pPr>
      <a:lvl3pPr marL="3771900" indent="-754380" algn="l" defTabSz="3017520" rtl="0" eaLnBrk="1" latinLnBrk="0" hangingPunct="1">
        <a:lnSpc>
          <a:spcPct val="90000"/>
        </a:lnSpc>
        <a:spcBef>
          <a:spcPts val="1650"/>
        </a:spcBef>
        <a:buFont typeface="Arial" panose="020B0604020202020204" pitchFamily="34" charset="0"/>
        <a:buChar char="•"/>
        <a:defRPr sz="6600" kern="1200">
          <a:solidFill>
            <a:schemeClr val="tx1"/>
          </a:solidFill>
          <a:latin typeface="+mn-lt"/>
          <a:ea typeface="+mn-ea"/>
          <a:cs typeface="+mn-cs"/>
        </a:defRPr>
      </a:lvl3pPr>
      <a:lvl4pPr marL="528066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4pPr>
      <a:lvl5pPr marL="678942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5pPr>
      <a:lvl6pPr marL="829818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6pPr>
      <a:lvl7pPr marL="980694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7pPr>
      <a:lvl8pPr marL="1131570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8pPr>
      <a:lvl9pPr marL="12824460" indent="-754380" algn="l" defTabSz="3017520" rtl="0" eaLnBrk="1" latinLnBrk="0" hangingPunct="1">
        <a:lnSpc>
          <a:spcPct val="90000"/>
        </a:lnSpc>
        <a:spcBef>
          <a:spcPts val="1650"/>
        </a:spcBef>
        <a:buFont typeface="Arial" panose="020B0604020202020204" pitchFamily="34" charset="0"/>
        <a:buChar char="•"/>
        <a:defRPr sz="5940" kern="1200">
          <a:solidFill>
            <a:schemeClr val="tx1"/>
          </a:solidFill>
          <a:latin typeface="+mn-lt"/>
          <a:ea typeface="+mn-ea"/>
          <a:cs typeface="+mn-cs"/>
        </a:defRPr>
      </a:lvl9pPr>
    </p:bodyStyle>
    <p:otherStyle>
      <a:defPPr>
        <a:defRPr lang="en-US"/>
      </a:defPPr>
      <a:lvl1pPr marL="0" algn="l" defTabSz="3017520" rtl="0" eaLnBrk="1" latinLnBrk="0" hangingPunct="1">
        <a:defRPr sz="5940" kern="1200">
          <a:solidFill>
            <a:schemeClr val="tx1"/>
          </a:solidFill>
          <a:latin typeface="+mn-lt"/>
          <a:ea typeface="+mn-ea"/>
          <a:cs typeface="+mn-cs"/>
        </a:defRPr>
      </a:lvl1pPr>
      <a:lvl2pPr marL="1508760" algn="l" defTabSz="3017520" rtl="0" eaLnBrk="1" latinLnBrk="0" hangingPunct="1">
        <a:defRPr sz="5940" kern="1200">
          <a:solidFill>
            <a:schemeClr val="tx1"/>
          </a:solidFill>
          <a:latin typeface="+mn-lt"/>
          <a:ea typeface="+mn-ea"/>
          <a:cs typeface="+mn-cs"/>
        </a:defRPr>
      </a:lvl2pPr>
      <a:lvl3pPr marL="3017520" algn="l" defTabSz="3017520" rtl="0" eaLnBrk="1" latinLnBrk="0" hangingPunct="1">
        <a:defRPr sz="5940" kern="1200">
          <a:solidFill>
            <a:schemeClr val="tx1"/>
          </a:solidFill>
          <a:latin typeface="+mn-lt"/>
          <a:ea typeface="+mn-ea"/>
          <a:cs typeface="+mn-cs"/>
        </a:defRPr>
      </a:lvl3pPr>
      <a:lvl4pPr marL="4526280" algn="l" defTabSz="3017520" rtl="0" eaLnBrk="1" latinLnBrk="0" hangingPunct="1">
        <a:defRPr sz="5940" kern="1200">
          <a:solidFill>
            <a:schemeClr val="tx1"/>
          </a:solidFill>
          <a:latin typeface="+mn-lt"/>
          <a:ea typeface="+mn-ea"/>
          <a:cs typeface="+mn-cs"/>
        </a:defRPr>
      </a:lvl4pPr>
      <a:lvl5pPr marL="6035040" algn="l" defTabSz="3017520" rtl="0" eaLnBrk="1" latinLnBrk="0" hangingPunct="1">
        <a:defRPr sz="5940" kern="1200">
          <a:solidFill>
            <a:schemeClr val="tx1"/>
          </a:solidFill>
          <a:latin typeface="+mn-lt"/>
          <a:ea typeface="+mn-ea"/>
          <a:cs typeface="+mn-cs"/>
        </a:defRPr>
      </a:lvl5pPr>
      <a:lvl6pPr marL="7543800" algn="l" defTabSz="3017520" rtl="0" eaLnBrk="1" latinLnBrk="0" hangingPunct="1">
        <a:defRPr sz="5940" kern="1200">
          <a:solidFill>
            <a:schemeClr val="tx1"/>
          </a:solidFill>
          <a:latin typeface="+mn-lt"/>
          <a:ea typeface="+mn-ea"/>
          <a:cs typeface="+mn-cs"/>
        </a:defRPr>
      </a:lvl6pPr>
      <a:lvl7pPr marL="9052560" algn="l" defTabSz="3017520" rtl="0" eaLnBrk="1" latinLnBrk="0" hangingPunct="1">
        <a:defRPr sz="5940" kern="1200">
          <a:solidFill>
            <a:schemeClr val="tx1"/>
          </a:solidFill>
          <a:latin typeface="+mn-lt"/>
          <a:ea typeface="+mn-ea"/>
          <a:cs typeface="+mn-cs"/>
        </a:defRPr>
      </a:lvl7pPr>
      <a:lvl8pPr marL="10561320" algn="l" defTabSz="3017520" rtl="0" eaLnBrk="1" latinLnBrk="0" hangingPunct="1">
        <a:defRPr sz="5940" kern="1200">
          <a:solidFill>
            <a:schemeClr val="tx1"/>
          </a:solidFill>
          <a:latin typeface="+mn-lt"/>
          <a:ea typeface="+mn-ea"/>
          <a:cs typeface="+mn-cs"/>
        </a:defRPr>
      </a:lvl8pPr>
      <a:lvl9pPr marL="12070080" algn="l" defTabSz="3017520" rtl="0" eaLnBrk="1" latinLnBrk="0" hangingPunct="1">
        <a:defRPr sz="59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chart" Target="../charts/chart3.xml"/><Relationship Id="rId18" Type="http://schemas.openxmlformats.org/officeDocument/2006/relationships/image" Target="../media/image10.png"/><Relationship Id="rId3" Type="http://schemas.openxmlformats.org/officeDocument/2006/relationships/image" Target="../media/image1.emf"/><Relationship Id="rId7" Type="http://schemas.openxmlformats.org/officeDocument/2006/relationships/image" Target="../media/image5.JPG"/><Relationship Id="rId12" Type="http://schemas.openxmlformats.org/officeDocument/2006/relationships/chart" Target="../charts/chart2.xml"/><Relationship Id="rId17" Type="http://schemas.openxmlformats.org/officeDocument/2006/relationships/image" Target="../media/image9.gif"/><Relationship Id="rId2" Type="http://schemas.openxmlformats.org/officeDocument/2006/relationships/notesSlide" Target="../notesSlides/notesSlide1.xml"/><Relationship Id="rId16" Type="http://schemas.openxmlformats.org/officeDocument/2006/relationships/hyperlink" Target="http://www.nsf.gov/policies/logos.jsp" TargetMode="External"/><Relationship Id="rId1" Type="http://schemas.openxmlformats.org/officeDocument/2006/relationships/slideLayout" Target="../slideLayouts/slideLayout7.xml"/><Relationship Id="rId6" Type="http://schemas.openxmlformats.org/officeDocument/2006/relationships/image" Target="../media/image4.JPG"/><Relationship Id="rId11" Type="http://schemas.openxmlformats.org/officeDocument/2006/relationships/chart" Target="../charts/chart1.xml"/><Relationship Id="rId5" Type="http://schemas.openxmlformats.org/officeDocument/2006/relationships/image" Target="../media/image3.JPG"/><Relationship Id="rId15" Type="http://schemas.openxmlformats.org/officeDocument/2006/relationships/chart" Target="../charts/chart5.xml"/><Relationship Id="rId10" Type="http://schemas.openxmlformats.org/officeDocument/2006/relationships/image" Target="../media/image8.JP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Rectangle 181"/>
          <p:cNvSpPr>
            <a:spLocks noChangeArrowheads="1"/>
          </p:cNvSpPr>
          <p:nvPr/>
        </p:nvSpPr>
        <p:spPr bwMode="auto">
          <a:xfrm>
            <a:off x="-35752903" y="1295988"/>
            <a:ext cx="76655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a:solidFill>
                  <a:schemeClr val="tx1"/>
                </a:solidFill>
                <a:latin typeface="Helvetica"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Helvetica"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Helvetica"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Helvetica"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9pPr>
          </a:lstStyle>
          <a:p>
            <a:pPr eaLnBrk="1" hangingPunct="1"/>
            <a:endParaRPr lang="en-US" altLang="en-US" dirty="0"/>
          </a:p>
        </p:txBody>
      </p:sp>
      <p:sp>
        <p:nvSpPr>
          <p:cNvPr id="3" name="Text Box 7"/>
          <p:cNvSpPr txBox="1">
            <a:spLocks noChangeArrowheads="1"/>
          </p:cNvSpPr>
          <p:nvPr/>
        </p:nvSpPr>
        <p:spPr bwMode="auto">
          <a:xfrm>
            <a:off x="0" y="0"/>
            <a:ext cx="40233600" cy="5842000"/>
          </a:xfrm>
          <a:prstGeom prst="rect">
            <a:avLst/>
          </a:prstGeom>
          <a:solidFill>
            <a:schemeClr val="tx2">
              <a:lumMod val="60000"/>
              <a:lumOff val="40000"/>
            </a:schemeClr>
          </a:solidFill>
          <a:ln>
            <a:noFill/>
            <a:headEnd/>
            <a:tailEnd/>
          </a:ln>
        </p:spPr>
        <p:style>
          <a:lnRef idx="2">
            <a:schemeClr val="accent4"/>
          </a:lnRef>
          <a:fillRef idx="1">
            <a:schemeClr val="lt1"/>
          </a:fillRef>
          <a:effectRef idx="0">
            <a:schemeClr val="accent4"/>
          </a:effectRef>
          <a:fontRef idx="minor">
            <a:schemeClr val="dk1"/>
          </a:fontRef>
        </p:style>
        <p:txBody>
          <a:bodyPr lIns="914400" tIns="457200" rIns="914400" bIns="914400"/>
          <a:lstStyle>
            <a:lvl1pPr eaLnBrk="0" hangingPunct="0">
              <a:tabLst>
                <a:tab pos="500063" algn="l"/>
              </a:tabLst>
              <a:defRPr sz="3200">
                <a:solidFill>
                  <a:schemeClr val="tx1"/>
                </a:solidFill>
                <a:latin typeface="Helvetica" charset="0"/>
                <a:ea typeface="ＭＳ Ｐゴシック" charset="0"/>
                <a:cs typeface="ＭＳ Ｐゴシック" charset="0"/>
              </a:defRPr>
            </a:lvl1pPr>
            <a:lvl2pPr marL="37931725" indent="-37474525" eaLnBrk="0" hangingPunct="0">
              <a:tabLst>
                <a:tab pos="500063" algn="l"/>
              </a:tabLst>
              <a:defRPr sz="3200">
                <a:solidFill>
                  <a:schemeClr val="tx1"/>
                </a:solidFill>
                <a:latin typeface="Helvetica" charset="0"/>
                <a:ea typeface="ＭＳ Ｐゴシック" charset="0"/>
              </a:defRPr>
            </a:lvl2pPr>
            <a:lvl3pPr eaLnBrk="0" hangingPunct="0">
              <a:tabLst>
                <a:tab pos="500063" algn="l"/>
              </a:tabLst>
              <a:defRPr sz="3200">
                <a:solidFill>
                  <a:schemeClr val="tx1"/>
                </a:solidFill>
                <a:latin typeface="Helvetica" charset="0"/>
                <a:ea typeface="ＭＳ Ｐゴシック" charset="0"/>
              </a:defRPr>
            </a:lvl3pPr>
            <a:lvl4pPr eaLnBrk="0" hangingPunct="0">
              <a:tabLst>
                <a:tab pos="500063" algn="l"/>
              </a:tabLst>
              <a:defRPr sz="3200">
                <a:solidFill>
                  <a:schemeClr val="tx1"/>
                </a:solidFill>
                <a:latin typeface="Helvetica" charset="0"/>
                <a:ea typeface="ＭＳ Ｐゴシック" charset="0"/>
              </a:defRPr>
            </a:lvl4pPr>
            <a:lvl5pPr eaLnBrk="0" hangingPunct="0">
              <a:tabLst>
                <a:tab pos="500063" algn="l"/>
              </a:tabLst>
              <a:defRPr sz="3200">
                <a:solidFill>
                  <a:schemeClr val="tx1"/>
                </a:solidFill>
                <a:latin typeface="Helvetica" charset="0"/>
                <a:ea typeface="ＭＳ Ｐゴシック" charset="0"/>
              </a:defRPr>
            </a:lvl5pPr>
            <a:lvl6pPr marL="457200" eaLnBrk="0" fontAlgn="base" hangingPunct="0">
              <a:spcBef>
                <a:spcPct val="0"/>
              </a:spcBef>
              <a:spcAft>
                <a:spcPct val="0"/>
              </a:spcAft>
              <a:tabLst>
                <a:tab pos="500063" algn="l"/>
              </a:tabLst>
              <a:defRPr sz="3200">
                <a:solidFill>
                  <a:schemeClr val="tx1"/>
                </a:solidFill>
                <a:latin typeface="Helvetica" charset="0"/>
                <a:ea typeface="ＭＳ Ｐゴシック" charset="0"/>
              </a:defRPr>
            </a:lvl6pPr>
            <a:lvl7pPr marL="914400" eaLnBrk="0" fontAlgn="base" hangingPunct="0">
              <a:spcBef>
                <a:spcPct val="0"/>
              </a:spcBef>
              <a:spcAft>
                <a:spcPct val="0"/>
              </a:spcAft>
              <a:tabLst>
                <a:tab pos="500063" algn="l"/>
              </a:tabLst>
              <a:defRPr sz="3200">
                <a:solidFill>
                  <a:schemeClr val="tx1"/>
                </a:solidFill>
                <a:latin typeface="Helvetica" charset="0"/>
                <a:ea typeface="ＭＳ Ｐゴシック" charset="0"/>
              </a:defRPr>
            </a:lvl7pPr>
            <a:lvl8pPr marL="1371600" eaLnBrk="0" fontAlgn="base" hangingPunct="0">
              <a:spcBef>
                <a:spcPct val="0"/>
              </a:spcBef>
              <a:spcAft>
                <a:spcPct val="0"/>
              </a:spcAft>
              <a:tabLst>
                <a:tab pos="500063" algn="l"/>
              </a:tabLst>
              <a:defRPr sz="3200">
                <a:solidFill>
                  <a:schemeClr val="tx1"/>
                </a:solidFill>
                <a:latin typeface="Helvetica" charset="0"/>
                <a:ea typeface="ＭＳ Ｐゴシック" charset="0"/>
              </a:defRPr>
            </a:lvl8pPr>
            <a:lvl9pPr marL="1828800" eaLnBrk="0" fontAlgn="base" hangingPunct="0">
              <a:spcBef>
                <a:spcPct val="0"/>
              </a:spcBef>
              <a:spcAft>
                <a:spcPct val="0"/>
              </a:spcAft>
              <a:tabLst>
                <a:tab pos="500063" algn="l"/>
              </a:tabLst>
              <a:defRPr sz="3200">
                <a:solidFill>
                  <a:schemeClr val="tx1"/>
                </a:solidFill>
                <a:latin typeface="Helvetica" charset="0"/>
                <a:ea typeface="ＭＳ Ｐゴシック" charset="0"/>
              </a:defRPr>
            </a:lvl9pPr>
          </a:lstStyle>
          <a:p>
            <a:pPr algn="just" eaLnBrk="1" hangingPunct="1">
              <a:spcBef>
                <a:spcPct val="50000"/>
              </a:spcBef>
              <a:defRPr/>
            </a:pPr>
            <a:r>
              <a:rPr lang="en-US" sz="2400" dirty="0" smtClean="0">
                <a:solidFill>
                  <a:srgbClr val="000000"/>
                </a:solidFill>
                <a:latin typeface="Times New Roman" charset="0"/>
              </a:rPr>
              <a:t>.</a:t>
            </a:r>
            <a:endParaRPr lang="en-US" sz="2400" i="1" dirty="0" smtClean="0">
              <a:solidFill>
                <a:schemeClr val="accent2"/>
              </a:solidFill>
              <a:latin typeface="Times New Roman" charset="0"/>
            </a:endParaRPr>
          </a:p>
          <a:p>
            <a:pPr eaLnBrk="1" hangingPunct="1">
              <a:spcBef>
                <a:spcPct val="10000"/>
              </a:spcBef>
              <a:defRPr/>
            </a:pPr>
            <a:endParaRPr lang="en-US" sz="2400" i="1" dirty="0" smtClean="0">
              <a:solidFill>
                <a:schemeClr val="accent2"/>
              </a:solidFill>
              <a:latin typeface="Times New Roman" charset="0"/>
            </a:endParaRPr>
          </a:p>
          <a:p>
            <a:pPr eaLnBrk="1" hangingPunct="1">
              <a:spcBef>
                <a:spcPct val="10000"/>
              </a:spcBef>
              <a:defRPr/>
            </a:pPr>
            <a:endParaRPr lang="en-US" sz="2400" dirty="0" smtClean="0">
              <a:solidFill>
                <a:srgbClr val="000000"/>
              </a:solidFill>
              <a:latin typeface="Times New Roman" charset="0"/>
            </a:endParaRPr>
          </a:p>
        </p:txBody>
      </p:sp>
      <p:sp>
        <p:nvSpPr>
          <p:cNvPr id="4" name="Text Box 7"/>
          <p:cNvSpPr txBox="1">
            <a:spLocks noChangeArrowheads="1"/>
          </p:cNvSpPr>
          <p:nvPr/>
        </p:nvSpPr>
        <p:spPr bwMode="auto">
          <a:xfrm>
            <a:off x="1162870" y="6407081"/>
            <a:ext cx="8792343" cy="12743496"/>
          </a:xfrm>
          <a:prstGeom prst="rect">
            <a:avLst/>
          </a:prstGeom>
          <a:noFill/>
          <a:ln>
            <a:solidFill>
              <a:schemeClr val="tx1"/>
            </a:solidFill>
            <a:headEnd/>
            <a:tailEnd/>
          </a:ln>
        </p:spPr>
        <p:style>
          <a:lnRef idx="2">
            <a:schemeClr val="accent6"/>
          </a:lnRef>
          <a:fillRef idx="1">
            <a:schemeClr val="lt1"/>
          </a:fillRef>
          <a:effectRef idx="0">
            <a:schemeClr val="accent6"/>
          </a:effectRef>
          <a:fontRef idx="minor">
            <a:schemeClr val="dk1"/>
          </a:fontRef>
        </p:style>
        <p:txBody>
          <a:bodyPr lIns="914400" tIns="457200" rIns="914400" bIns="914400"/>
          <a:lstStyle>
            <a:lvl1pPr eaLnBrk="0" hangingPunct="0">
              <a:tabLst>
                <a:tab pos="500063" algn="l"/>
              </a:tabLst>
              <a:defRPr sz="3200">
                <a:solidFill>
                  <a:schemeClr val="tx1"/>
                </a:solidFill>
                <a:latin typeface="Helvetica" charset="0"/>
                <a:ea typeface="ＭＳ Ｐゴシック" charset="0"/>
                <a:cs typeface="ＭＳ Ｐゴシック" charset="0"/>
              </a:defRPr>
            </a:lvl1pPr>
            <a:lvl2pPr marL="37931725" indent="-37474525" eaLnBrk="0" hangingPunct="0">
              <a:tabLst>
                <a:tab pos="500063" algn="l"/>
              </a:tabLst>
              <a:defRPr sz="3200">
                <a:solidFill>
                  <a:schemeClr val="tx1"/>
                </a:solidFill>
                <a:latin typeface="Helvetica" charset="0"/>
                <a:ea typeface="ＭＳ Ｐゴシック" charset="0"/>
              </a:defRPr>
            </a:lvl2pPr>
            <a:lvl3pPr eaLnBrk="0" hangingPunct="0">
              <a:tabLst>
                <a:tab pos="500063" algn="l"/>
              </a:tabLst>
              <a:defRPr sz="3200">
                <a:solidFill>
                  <a:schemeClr val="tx1"/>
                </a:solidFill>
                <a:latin typeface="Helvetica" charset="0"/>
                <a:ea typeface="ＭＳ Ｐゴシック" charset="0"/>
              </a:defRPr>
            </a:lvl3pPr>
            <a:lvl4pPr eaLnBrk="0" hangingPunct="0">
              <a:tabLst>
                <a:tab pos="500063" algn="l"/>
              </a:tabLst>
              <a:defRPr sz="3200">
                <a:solidFill>
                  <a:schemeClr val="tx1"/>
                </a:solidFill>
                <a:latin typeface="Helvetica" charset="0"/>
                <a:ea typeface="ＭＳ Ｐゴシック" charset="0"/>
              </a:defRPr>
            </a:lvl4pPr>
            <a:lvl5pPr eaLnBrk="0" hangingPunct="0">
              <a:tabLst>
                <a:tab pos="500063" algn="l"/>
              </a:tabLst>
              <a:defRPr sz="3200">
                <a:solidFill>
                  <a:schemeClr val="tx1"/>
                </a:solidFill>
                <a:latin typeface="Helvetica" charset="0"/>
                <a:ea typeface="ＭＳ Ｐゴシック" charset="0"/>
              </a:defRPr>
            </a:lvl5pPr>
            <a:lvl6pPr marL="457200" eaLnBrk="0" fontAlgn="base" hangingPunct="0">
              <a:spcBef>
                <a:spcPct val="0"/>
              </a:spcBef>
              <a:spcAft>
                <a:spcPct val="0"/>
              </a:spcAft>
              <a:tabLst>
                <a:tab pos="500063" algn="l"/>
              </a:tabLst>
              <a:defRPr sz="3200">
                <a:solidFill>
                  <a:schemeClr val="tx1"/>
                </a:solidFill>
                <a:latin typeface="Helvetica" charset="0"/>
                <a:ea typeface="ＭＳ Ｐゴシック" charset="0"/>
              </a:defRPr>
            </a:lvl6pPr>
            <a:lvl7pPr marL="914400" eaLnBrk="0" fontAlgn="base" hangingPunct="0">
              <a:spcBef>
                <a:spcPct val="0"/>
              </a:spcBef>
              <a:spcAft>
                <a:spcPct val="0"/>
              </a:spcAft>
              <a:tabLst>
                <a:tab pos="500063" algn="l"/>
              </a:tabLst>
              <a:defRPr sz="3200">
                <a:solidFill>
                  <a:schemeClr val="tx1"/>
                </a:solidFill>
                <a:latin typeface="Helvetica" charset="0"/>
                <a:ea typeface="ＭＳ Ｐゴシック" charset="0"/>
              </a:defRPr>
            </a:lvl7pPr>
            <a:lvl8pPr marL="1371600" eaLnBrk="0" fontAlgn="base" hangingPunct="0">
              <a:spcBef>
                <a:spcPct val="0"/>
              </a:spcBef>
              <a:spcAft>
                <a:spcPct val="0"/>
              </a:spcAft>
              <a:tabLst>
                <a:tab pos="500063" algn="l"/>
              </a:tabLst>
              <a:defRPr sz="3200">
                <a:solidFill>
                  <a:schemeClr val="tx1"/>
                </a:solidFill>
                <a:latin typeface="Helvetica" charset="0"/>
                <a:ea typeface="ＭＳ Ｐゴシック" charset="0"/>
              </a:defRPr>
            </a:lvl8pPr>
            <a:lvl9pPr marL="1828800" eaLnBrk="0" fontAlgn="base" hangingPunct="0">
              <a:spcBef>
                <a:spcPct val="0"/>
              </a:spcBef>
              <a:spcAft>
                <a:spcPct val="0"/>
              </a:spcAft>
              <a:tabLst>
                <a:tab pos="500063" algn="l"/>
              </a:tabLst>
              <a:defRPr sz="3200">
                <a:solidFill>
                  <a:schemeClr val="tx1"/>
                </a:solidFill>
                <a:latin typeface="Helvetica" charset="0"/>
                <a:ea typeface="ＭＳ Ｐゴシック" charset="0"/>
              </a:defRPr>
            </a:lvl9pPr>
          </a:lstStyle>
          <a:p>
            <a:pPr algn="just" eaLnBrk="1" hangingPunct="1">
              <a:spcBef>
                <a:spcPct val="50000"/>
              </a:spcBef>
              <a:defRPr/>
            </a:pPr>
            <a:r>
              <a:rPr lang="en-US" sz="4400" b="1" dirty="0" smtClean="0">
                <a:solidFill>
                  <a:srgbClr val="000000"/>
                </a:solidFill>
                <a:latin typeface="Arial" panose="020B0604020202020204" pitchFamily="34" charset="0"/>
                <a:cs typeface="Arial" panose="020B0604020202020204" pitchFamily="34" charset="0"/>
              </a:rPr>
              <a:t>Objectives</a:t>
            </a:r>
            <a:endParaRPr lang="en-US" sz="2400" dirty="0" smtClean="0">
              <a:solidFill>
                <a:schemeClr val="accent2"/>
              </a:solidFill>
              <a:latin typeface="Arial" panose="020B0604020202020204" pitchFamily="34" charset="0"/>
              <a:cs typeface="Arial" panose="020B0604020202020204" pitchFamily="34" charset="0"/>
            </a:endParaRPr>
          </a:p>
          <a:p>
            <a:pPr eaLnBrk="1" hangingPunct="1">
              <a:spcBef>
                <a:spcPct val="10000"/>
              </a:spcBef>
              <a:defRPr/>
            </a:pPr>
            <a:endParaRPr lang="en-US" sz="2400" i="1" dirty="0" smtClean="0">
              <a:solidFill>
                <a:schemeClr val="accent2"/>
              </a:solidFill>
              <a:latin typeface="Arial" panose="020B0604020202020204" pitchFamily="34" charset="0"/>
              <a:cs typeface="Arial" panose="020B0604020202020204" pitchFamily="34" charset="0"/>
            </a:endParaRPr>
          </a:p>
          <a:p>
            <a:pPr eaLnBrk="1" hangingPunct="1">
              <a:spcBef>
                <a:spcPct val="10000"/>
              </a:spcBef>
              <a:defRPr/>
            </a:pPr>
            <a:endParaRPr lang="en-US" sz="2400" i="1" dirty="0" smtClean="0">
              <a:solidFill>
                <a:schemeClr val="accent2"/>
              </a:solidFill>
              <a:latin typeface="Arial" panose="020B0604020202020204" pitchFamily="34" charset="0"/>
              <a:cs typeface="Arial" panose="020B0604020202020204" pitchFamily="34" charset="0"/>
            </a:endParaRPr>
          </a:p>
          <a:p>
            <a:pPr eaLnBrk="1" hangingPunct="1">
              <a:spcBef>
                <a:spcPct val="10000"/>
              </a:spcBef>
              <a:defRPr/>
            </a:pPr>
            <a:endParaRPr lang="en-US" sz="2400" dirty="0" smtClean="0">
              <a:solidFill>
                <a:srgbClr val="000000"/>
              </a:solidFill>
              <a:latin typeface="Arial" panose="020B0604020202020204" pitchFamily="34" charset="0"/>
              <a:cs typeface="Arial" panose="020B0604020202020204" pitchFamily="34" charset="0"/>
            </a:endParaRPr>
          </a:p>
        </p:txBody>
      </p:sp>
      <p:sp>
        <p:nvSpPr>
          <p:cNvPr id="5" name="Text Box 11"/>
          <p:cNvSpPr txBox="1">
            <a:spLocks noChangeArrowheads="1"/>
          </p:cNvSpPr>
          <p:nvPr/>
        </p:nvSpPr>
        <p:spPr bwMode="auto">
          <a:xfrm>
            <a:off x="1162870" y="19582873"/>
            <a:ext cx="8792343" cy="8836478"/>
          </a:xfrm>
          <a:prstGeom prst="rect">
            <a:avLst/>
          </a:prstGeom>
          <a:noFill/>
          <a:ln>
            <a:solidFill>
              <a:schemeClr val="tx1"/>
            </a:solidFill>
            <a:headEnd/>
            <a:tailEnd/>
          </a:ln>
        </p:spPr>
        <p:style>
          <a:lnRef idx="2">
            <a:schemeClr val="accent6"/>
          </a:lnRef>
          <a:fillRef idx="1">
            <a:schemeClr val="lt1"/>
          </a:fillRef>
          <a:effectRef idx="0">
            <a:schemeClr val="accent6"/>
          </a:effectRef>
          <a:fontRef idx="minor">
            <a:schemeClr val="dk1"/>
          </a:fontRef>
        </p:style>
        <p:txBody>
          <a:bodyPr lIns="914400" tIns="457200" rIns="914400" bIns="914400"/>
          <a:lstStyle>
            <a:lvl1pPr eaLnBrk="0" hangingPunct="0">
              <a:tabLst>
                <a:tab pos="508000" algn="l"/>
              </a:tabLst>
              <a:defRPr sz="3200">
                <a:solidFill>
                  <a:schemeClr val="tx1"/>
                </a:solidFill>
                <a:latin typeface="Helvetica" panose="020B0604020202020204" pitchFamily="34" charset="0"/>
                <a:ea typeface="ＭＳ Ｐゴシック" panose="020B0600070205080204" pitchFamily="34" charset="-128"/>
              </a:defRPr>
            </a:lvl1pPr>
            <a:lvl2pPr marL="742950" indent="-285750" eaLnBrk="0" hangingPunct="0">
              <a:tabLst>
                <a:tab pos="508000" algn="l"/>
              </a:tabLst>
              <a:defRPr sz="3200">
                <a:solidFill>
                  <a:schemeClr val="tx1"/>
                </a:solidFill>
                <a:latin typeface="Helvetica" panose="020B0604020202020204" pitchFamily="34" charset="0"/>
                <a:ea typeface="ＭＳ Ｐゴシック" panose="020B0600070205080204" pitchFamily="34" charset="-128"/>
              </a:defRPr>
            </a:lvl2pPr>
            <a:lvl3pPr marL="1143000" indent="-228600" eaLnBrk="0" hangingPunct="0">
              <a:tabLst>
                <a:tab pos="508000" algn="l"/>
              </a:tabLst>
              <a:defRPr sz="3200">
                <a:solidFill>
                  <a:schemeClr val="tx1"/>
                </a:solidFill>
                <a:latin typeface="Helvetica" panose="020B0604020202020204" pitchFamily="34" charset="0"/>
                <a:ea typeface="ＭＳ Ｐゴシック" panose="020B0600070205080204" pitchFamily="34" charset="-128"/>
              </a:defRPr>
            </a:lvl3pPr>
            <a:lvl4pPr marL="1600200" indent="-228600" eaLnBrk="0" hangingPunct="0">
              <a:tabLst>
                <a:tab pos="508000" algn="l"/>
              </a:tabLst>
              <a:defRPr sz="3200">
                <a:solidFill>
                  <a:schemeClr val="tx1"/>
                </a:solidFill>
                <a:latin typeface="Helvetica" panose="020B0604020202020204" pitchFamily="34" charset="0"/>
                <a:ea typeface="ＭＳ Ｐゴシック" panose="020B0600070205080204" pitchFamily="34" charset="-128"/>
              </a:defRPr>
            </a:lvl4pPr>
            <a:lvl5pPr marL="2057400" indent="-228600" eaLnBrk="0" hangingPunct="0">
              <a:tabLst>
                <a:tab pos="508000" algn="l"/>
              </a:tabLst>
              <a:defRPr sz="3200">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08000" algn="l"/>
              </a:tabLst>
              <a:defRPr sz="3200">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08000" algn="l"/>
              </a:tabLst>
              <a:defRPr sz="3200">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08000" algn="l"/>
              </a:tabLst>
              <a:defRPr sz="3200">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08000" algn="l"/>
              </a:tabLst>
              <a:defRPr sz="3200">
                <a:solidFill>
                  <a:schemeClr val="tx1"/>
                </a:solidFill>
                <a:latin typeface="Helvetica" panose="020B0604020202020204" pitchFamily="34" charset="0"/>
                <a:ea typeface="ＭＳ Ｐゴシック" panose="020B0600070205080204" pitchFamily="34" charset="-128"/>
              </a:defRPr>
            </a:lvl9pPr>
          </a:lstStyle>
          <a:p>
            <a:pPr eaLnBrk="1" hangingPunct="1">
              <a:spcBef>
                <a:spcPct val="50000"/>
              </a:spcBef>
            </a:pPr>
            <a:r>
              <a:rPr lang="en-US" altLang="en-US" sz="2400" dirty="0">
                <a:solidFill>
                  <a:srgbClr val="FF8000"/>
                </a:solidFill>
                <a:latin typeface="Arial" panose="020B0604020202020204" pitchFamily="34" charset="0"/>
                <a:cs typeface="Arial" panose="020B0604020202020204" pitchFamily="34" charset="0"/>
              </a:rPr>
              <a:t>	</a:t>
            </a:r>
            <a:endParaRPr lang="en-US" altLang="en-US" sz="2400" dirty="0">
              <a:solidFill>
                <a:srgbClr val="000000"/>
              </a:solidFill>
              <a:latin typeface="Arial" panose="020B0604020202020204" pitchFamily="34" charset="0"/>
              <a:cs typeface="Arial" panose="020B0604020202020204" pitchFamily="34" charset="0"/>
            </a:endParaRPr>
          </a:p>
          <a:p>
            <a:pPr eaLnBrk="1" hangingPunct="1">
              <a:spcBef>
                <a:spcPct val="10000"/>
              </a:spcBef>
            </a:pPr>
            <a:r>
              <a:rPr lang="en-US" altLang="en-US" sz="4400" b="1" dirty="0">
                <a:solidFill>
                  <a:srgbClr val="000000"/>
                </a:solidFill>
                <a:latin typeface="Arial" panose="020B0604020202020204" pitchFamily="34" charset="0"/>
                <a:cs typeface="Arial" panose="020B0604020202020204" pitchFamily="34" charset="0"/>
              </a:rPr>
              <a:t>Analysis</a:t>
            </a:r>
          </a:p>
          <a:p>
            <a:pPr eaLnBrk="1" hangingPunct="1">
              <a:spcBef>
                <a:spcPct val="10000"/>
              </a:spcBef>
            </a:pPr>
            <a:endParaRPr lang="en-US" altLang="en-US" sz="2400" b="1" dirty="0">
              <a:solidFill>
                <a:srgbClr val="000000"/>
              </a:solidFill>
              <a:latin typeface="Arial" panose="020B0604020202020204" pitchFamily="34" charset="0"/>
              <a:cs typeface="Arial" panose="020B0604020202020204" pitchFamily="34" charset="0"/>
            </a:endParaRPr>
          </a:p>
        </p:txBody>
      </p:sp>
      <p:sp>
        <p:nvSpPr>
          <p:cNvPr id="6" name="Text Box 16"/>
          <p:cNvSpPr txBox="1">
            <a:spLocks noChangeArrowheads="1"/>
          </p:cNvSpPr>
          <p:nvPr/>
        </p:nvSpPr>
        <p:spPr bwMode="auto">
          <a:xfrm>
            <a:off x="27031738" y="28465223"/>
            <a:ext cx="11582400" cy="4429125"/>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lIns="914400" tIns="457200" rIns="914400" bIns="914400"/>
          <a:lstStyle/>
          <a:p>
            <a:pPr algn="ctr">
              <a:spcBef>
                <a:spcPct val="50000"/>
              </a:spcBef>
              <a:defRPr/>
            </a:pPr>
            <a:r>
              <a:rPr lang="en-US" sz="4400" b="1" dirty="0">
                <a:solidFill>
                  <a:srgbClr val="000000"/>
                </a:solidFill>
                <a:latin typeface="Arial" panose="020B0604020202020204" pitchFamily="34" charset="0"/>
                <a:cs typeface="Arial" panose="020B0604020202020204" pitchFamily="34" charset="0"/>
              </a:rPr>
              <a:t>Acknowledgments</a:t>
            </a:r>
          </a:p>
          <a:p>
            <a:pPr algn="ctr">
              <a:spcBef>
                <a:spcPct val="10000"/>
              </a:spcBef>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Text Box 12"/>
          <p:cNvSpPr txBox="1">
            <a:spLocks noChangeArrowheads="1"/>
          </p:cNvSpPr>
          <p:nvPr/>
        </p:nvSpPr>
        <p:spPr bwMode="auto">
          <a:xfrm>
            <a:off x="10714630" y="6378631"/>
            <a:ext cx="14281023" cy="12085612"/>
          </a:xfrm>
          <a:prstGeom prst="rect">
            <a:avLst/>
          </a:prstGeom>
          <a:noFill/>
          <a:ln>
            <a:solidFill>
              <a:schemeClr val="tx1"/>
            </a:solidFill>
            <a:headEnd/>
            <a:tailEnd/>
          </a:ln>
        </p:spPr>
        <p:style>
          <a:lnRef idx="2">
            <a:schemeClr val="accent6"/>
          </a:lnRef>
          <a:fillRef idx="1">
            <a:schemeClr val="lt1"/>
          </a:fillRef>
          <a:effectRef idx="0">
            <a:schemeClr val="accent6"/>
          </a:effectRef>
          <a:fontRef idx="minor">
            <a:schemeClr val="dk1"/>
          </a:fontRef>
        </p:style>
        <p:txBody>
          <a:bodyPr lIns="914400" tIns="457200" rIns="914400" bIns="914400"/>
          <a:lstStyle>
            <a:lvl1pPr eaLnBrk="0" hangingPunct="0">
              <a:tabLst>
                <a:tab pos="500063" algn="l"/>
              </a:tabLst>
              <a:defRPr sz="3200">
                <a:solidFill>
                  <a:schemeClr val="tx1"/>
                </a:solidFill>
                <a:latin typeface="Helvetica" panose="020B0604020202020204" pitchFamily="34" charset="0"/>
                <a:ea typeface="ＭＳ Ｐゴシック" panose="020B0600070205080204" pitchFamily="34" charset="-128"/>
              </a:defRPr>
            </a:lvl1pPr>
            <a:lvl2pPr marL="742950" indent="-285750" eaLnBrk="0" hangingPunct="0">
              <a:tabLst>
                <a:tab pos="500063" algn="l"/>
              </a:tabLst>
              <a:defRPr sz="3200">
                <a:solidFill>
                  <a:schemeClr val="tx1"/>
                </a:solidFill>
                <a:latin typeface="Helvetica" panose="020B0604020202020204" pitchFamily="34" charset="0"/>
                <a:ea typeface="ＭＳ Ｐゴシック" panose="020B0600070205080204" pitchFamily="34" charset="-128"/>
              </a:defRPr>
            </a:lvl2pPr>
            <a:lvl3pPr marL="1143000" indent="-228600" eaLnBrk="0" hangingPunct="0">
              <a:tabLst>
                <a:tab pos="500063" algn="l"/>
              </a:tabLst>
              <a:defRPr sz="3200">
                <a:solidFill>
                  <a:schemeClr val="tx1"/>
                </a:solidFill>
                <a:latin typeface="Helvetica" panose="020B0604020202020204" pitchFamily="34" charset="0"/>
                <a:ea typeface="ＭＳ Ｐゴシック" panose="020B0600070205080204" pitchFamily="34" charset="-128"/>
              </a:defRPr>
            </a:lvl3pPr>
            <a:lvl4pPr marL="1600200" indent="-228600" eaLnBrk="0" hangingPunct="0">
              <a:tabLst>
                <a:tab pos="500063" algn="l"/>
              </a:tabLst>
              <a:defRPr sz="3200">
                <a:solidFill>
                  <a:schemeClr val="tx1"/>
                </a:solidFill>
                <a:latin typeface="Helvetica" panose="020B0604020202020204" pitchFamily="34" charset="0"/>
                <a:ea typeface="ＭＳ Ｐゴシック" panose="020B0600070205080204" pitchFamily="34" charset="-128"/>
              </a:defRPr>
            </a:lvl4pPr>
            <a:lvl5pPr marL="2057400" indent="-228600" eaLnBrk="0" hangingPunct="0">
              <a:tabLst>
                <a:tab pos="500063" algn="l"/>
              </a:tabLst>
              <a:defRPr sz="3200">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00063" algn="l"/>
              </a:tabLst>
              <a:defRPr sz="3200">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00063" algn="l"/>
              </a:tabLst>
              <a:defRPr sz="3200">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00063" algn="l"/>
              </a:tabLst>
              <a:defRPr sz="3200">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00063" algn="l"/>
              </a:tabLst>
              <a:defRPr sz="3200">
                <a:solidFill>
                  <a:schemeClr val="tx1"/>
                </a:solidFill>
                <a:latin typeface="Helvetica" panose="020B0604020202020204" pitchFamily="34" charset="0"/>
                <a:ea typeface="ＭＳ Ｐゴシック" panose="020B0600070205080204" pitchFamily="34" charset="-128"/>
              </a:defRPr>
            </a:lvl9pPr>
          </a:lstStyle>
          <a:p>
            <a:pPr algn="ctr" eaLnBrk="1" hangingPunct="1">
              <a:spcBef>
                <a:spcPct val="10000"/>
              </a:spcBef>
            </a:pPr>
            <a:endParaRPr lang="en-US" altLang="en-US" sz="4400" dirty="0">
              <a:solidFill>
                <a:srgbClr val="000000"/>
              </a:solidFill>
              <a:latin typeface="Times New Roman" panose="02020603050405020304" pitchFamily="18" charset="0"/>
            </a:endParaRPr>
          </a:p>
          <a:p>
            <a:pPr eaLnBrk="1" hangingPunct="1">
              <a:spcBef>
                <a:spcPct val="10000"/>
              </a:spcBef>
            </a:pPr>
            <a:endParaRPr lang="en-US" altLang="en-US" sz="2400" dirty="0"/>
          </a:p>
          <a:p>
            <a:pPr eaLnBrk="1" hangingPunct="1"/>
            <a:endParaRPr lang="en-US" altLang="en-US" sz="2400" dirty="0"/>
          </a:p>
          <a:p>
            <a:pPr eaLnBrk="1" hangingPunct="1">
              <a:spcBef>
                <a:spcPct val="10000"/>
              </a:spcBef>
            </a:pPr>
            <a:endParaRPr lang="en-US" altLang="en-US" sz="2400" dirty="0">
              <a:solidFill>
                <a:srgbClr val="000000"/>
              </a:solidFill>
              <a:latin typeface="Times New Roman" panose="02020603050405020304" pitchFamily="18" charset="0"/>
            </a:endParaRPr>
          </a:p>
        </p:txBody>
      </p:sp>
      <p:sp>
        <p:nvSpPr>
          <p:cNvPr id="8" name="Text Box 13"/>
          <p:cNvSpPr txBox="1">
            <a:spLocks noChangeArrowheads="1"/>
          </p:cNvSpPr>
          <p:nvPr/>
        </p:nvSpPr>
        <p:spPr bwMode="auto">
          <a:xfrm>
            <a:off x="25526308" y="18857254"/>
            <a:ext cx="13462692" cy="9562099"/>
          </a:xfrm>
          <a:prstGeom prst="rect">
            <a:avLst/>
          </a:prstGeom>
          <a:noFill/>
          <a:ln>
            <a:headEnd/>
            <a:tailEnd/>
          </a:ln>
        </p:spPr>
        <p:style>
          <a:lnRef idx="2">
            <a:schemeClr val="accent6"/>
          </a:lnRef>
          <a:fillRef idx="1">
            <a:schemeClr val="lt1"/>
          </a:fillRef>
          <a:effectRef idx="0">
            <a:schemeClr val="accent6"/>
          </a:effectRef>
          <a:fontRef idx="minor">
            <a:schemeClr val="dk1"/>
          </a:fontRef>
        </p:style>
        <p:txBody>
          <a:bodyPr lIns="914400" tIns="457200" rIns="914400" bIns="914400"/>
          <a:lstStyle>
            <a:lvl1pPr eaLnBrk="0" hangingPunct="0">
              <a:tabLst>
                <a:tab pos="635000" algn="l"/>
              </a:tabLst>
              <a:defRPr sz="3200">
                <a:solidFill>
                  <a:schemeClr val="tx1"/>
                </a:solidFill>
                <a:latin typeface="Helvetica" charset="0"/>
                <a:ea typeface="ＭＳ Ｐゴシック" charset="0"/>
                <a:cs typeface="ＭＳ Ｐゴシック" charset="0"/>
              </a:defRPr>
            </a:lvl1pPr>
            <a:lvl2pPr marL="37931725" indent="-37474525" eaLnBrk="0" hangingPunct="0">
              <a:tabLst>
                <a:tab pos="635000" algn="l"/>
              </a:tabLst>
              <a:defRPr sz="3200">
                <a:solidFill>
                  <a:schemeClr val="tx1"/>
                </a:solidFill>
                <a:latin typeface="Helvetica" charset="0"/>
                <a:ea typeface="ＭＳ Ｐゴシック" charset="0"/>
              </a:defRPr>
            </a:lvl2pPr>
            <a:lvl3pPr eaLnBrk="0" hangingPunct="0">
              <a:tabLst>
                <a:tab pos="635000" algn="l"/>
              </a:tabLst>
              <a:defRPr sz="3200">
                <a:solidFill>
                  <a:schemeClr val="tx1"/>
                </a:solidFill>
                <a:latin typeface="Helvetica" charset="0"/>
                <a:ea typeface="ＭＳ Ｐゴシック" charset="0"/>
              </a:defRPr>
            </a:lvl3pPr>
            <a:lvl4pPr eaLnBrk="0" hangingPunct="0">
              <a:tabLst>
                <a:tab pos="635000" algn="l"/>
              </a:tabLst>
              <a:defRPr sz="3200">
                <a:solidFill>
                  <a:schemeClr val="tx1"/>
                </a:solidFill>
                <a:latin typeface="Helvetica" charset="0"/>
                <a:ea typeface="ＭＳ Ｐゴシック" charset="0"/>
              </a:defRPr>
            </a:lvl4pPr>
            <a:lvl5pPr eaLnBrk="0" hangingPunct="0">
              <a:tabLst>
                <a:tab pos="635000" algn="l"/>
              </a:tabLst>
              <a:defRPr sz="3200">
                <a:solidFill>
                  <a:schemeClr val="tx1"/>
                </a:solidFill>
                <a:latin typeface="Helvetica" charset="0"/>
                <a:ea typeface="ＭＳ Ｐゴシック" charset="0"/>
              </a:defRPr>
            </a:lvl5pPr>
            <a:lvl6pPr marL="457200" eaLnBrk="0" fontAlgn="base" hangingPunct="0">
              <a:spcBef>
                <a:spcPct val="0"/>
              </a:spcBef>
              <a:spcAft>
                <a:spcPct val="0"/>
              </a:spcAft>
              <a:tabLst>
                <a:tab pos="635000" algn="l"/>
              </a:tabLst>
              <a:defRPr sz="3200">
                <a:solidFill>
                  <a:schemeClr val="tx1"/>
                </a:solidFill>
                <a:latin typeface="Helvetica" charset="0"/>
                <a:ea typeface="ＭＳ Ｐゴシック" charset="0"/>
              </a:defRPr>
            </a:lvl6pPr>
            <a:lvl7pPr marL="914400" eaLnBrk="0" fontAlgn="base" hangingPunct="0">
              <a:spcBef>
                <a:spcPct val="0"/>
              </a:spcBef>
              <a:spcAft>
                <a:spcPct val="0"/>
              </a:spcAft>
              <a:tabLst>
                <a:tab pos="635000" algn="l"/>
              </a:tabLst>
              <a:defRPr sz="3200">
                <a:solidFill>
                  <a:schemeClr val="tx1"/>
                </a:solidFill>
                <a:latin typeface="Helvetica" charset="0"/>
                <a:ea typeface="ＭＳ Ｐゴシック" charset="0"/>
              </a:defRPr>
            </a:lvl7pPr>
            <a:lvl8pPr marL="1371600" eaLnBrk="0" fontAlgn="base" hangingPunct="0">
              <a:spcBef>
                <a:spcPct val="0"/>
              </a:spcBef>
              <a:spcAft>
                <a:spcPct val="0"/>
              </a:spcAft>
              <a:tabLst>
                <a:tab pos="635000" algn="l"/>
              </a:tabLst>
              <a:defRPr sz="3200">
                <a:solidFill>
                  <a:schemeClr val="tx1"/>
                </a:solidFill>
                <a:latin typeface="Helvetica" charset="0"/>
                <a:ea typeface="ＭＳ Ｐゴシック" charset="0"/>
              </a:defRPr>
            </a:lvl8pPr>
            <a:lvl9pPr marL="1828800" eaLnBrk="0" fontAlgn="base" hangingPunct="0">
              <a:spcBef>
                <a:spcPct val="0"/>
              </a:spcBef>
              <a:spcAft>
                <a:spcPct val="0"/>
              </a:spcAft>
              <a:tabLst>
                <a:tab pos="635000" algn="l"/>
              </a:tabLst>
              <a:defRPr sz="3200">
                <a:solidFill>
                  <a:schemeClr val="tx1"/>
                </a:solidFill>
                <a:latin typeface="Helvetica" charset="0"/>
                <a:ea typeface="ＭＳ Ｐゴシック" charset="0"/>
              </a:defRPr>
            </a:lvl9pPr>
          </a:lstStyle>
          <a:p>
            <a:pPr algn="ctr" eaLnBrk="1" hangingPunct="1">
              <a:spcBef>
                <a:spcPct val="50000"/>
              </a:spcBef>
              <a:defRPr/>
            </a:pPr>
            <a:r>
              <a:rPr lang="en-US" sz="4400" b="1" dirty="0" smtClean="0">
                <a:solidFill>
                  <a:srgbClr val="000000"/>
                </a:solidFill>
                <a:latin typeface="Arial" panose="020B0604020202020204" pitchFamily="34" charset="0"/>
                <a:cs typeface="Arial" panose="020B0604020202020204" pitchFamily="34" charset="0"/>
              </a:rPr>
              <a:t>Conclusions &amp; Recommendations</a:t>
            </a:r>
          </a:p>
        </p:txBody>
      </p:sp>
      <p:sp>
        <p:nvSpPr>
          <p:cNvPr id="9" name="Text Box 14"/>
          <p:cNvSpPr txBox="1">
            <a:spLocks noChangeArrowheads="1"/>
          </p:cNvSpPr>
          <p:nvPr/>
        </p:nvSpPr>
        <p:spPr bwMode="auto">
          <a:xfrm>
            <a:off x="6996197" y="1447436"/>
            <a:ext cx="28676601" cy="373380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lIns="274320" tIns="274320" rIns="274320" bIns="274320" anchor="ctr"/>
          <a:lstStyle>
            <a:lvl1pPr eaLnBrk="0" hangingPunct="0">
              <a:defRPr sz="3200">
                <a:solidFill>
                  <a:schemeClr val="tx1"/>
                </a:solidFill>
                <a:latin typeface="Helvetica" charset="0"/>
                <a:ea typeface="ＭＳ Ｐゴシック" charset="0"/>
                <a:cs typeface="ＭＳ Ｐゴシック" charset="0"/>
              </a:defRPr>
            </a:lvl1pPr>
            <a:lvl2pPr marL="37931725" indent="-37474525" eaLnBrk="0" hangingPunct="0">
              <a:defRPr sz="3200">
                <a:solidFill>
                  <a:schemeClr val="tx1"/>
                </a:solidFill>
                <a:latin typeface="Helvetica" charset="0"/>
                <a:ea typeface="ＭＳ Ｐゴシック" charset="0"/>
              </a:defRPr>
            </a:lvl2pPr>
            <a:lvl3pPr eaLnBrk="0" hangingPunct="0">
              <a:defRPr sz="3200">
                <a:solidFill>
                  <a:schemeClr val="tx1"/>
                </a:solidFill>
                <a:latin typeface="Helvetica" charset="0"/>
                <a:ea typeface="ＭＳ Ｐゴシック" charset="0"/>
              </a:defRPr>
            </a:lvl3pPr>
            <a:lvl4pPr eaLnBrk="0" hangingPunct="0">
              <a:defRPr sz="3200">
                <a:solidFill>
                  <a:schemeClr val="tx1"/>
                </a:solidFill>
                <a:latin typeface="Helvetica" charset="0"/>
                <a:ea typeface="ＭＳ Ｐゴシック" charset="0"/>
              </a:defRPr>
            </a:lvl4pPr>
            <a:lvl5pPr eaLnBrk="0" hangingPunct="0">
              <a:defRPr sz="3200">
                <a:solidFill>
                  <a:schemeClr val="tx1"/>
                </a:solidFill>
                <a:latin typeface="Helvetica" charset="0"/>
                <a:ea typeface="ＭＳ Ｐゴシック" charset="0"/>
              </a:defRPr>
            </a:lvl5pPr>
            <a:lvl6pPr marL="457200" eaLnBrk="0" fontAlgn="base" hangingPunct="0">
              <a:spcBef>
                <a:spcPct val="0"/>
              </a:spcBef>
              <a:spcAft>
                <a:spcPct val="0"/>
              </a:spcAft>
              <a:defRPr sz="3200">
                <a:solidFill>
                  <a:schemeClr val="tx1"/>
                </a:solidFill>
                <a:latin typeface="Helvetica" charset="0"/>
                <a:ea typeface="ＭＳ Ｐゴシック" charset="0"/>
              </a:defRPr>
            </a:lvl6pPr>
            <a:lvl7pPr marL="914400" eaLnBrk="0" fontAlgn="base" hangingPunct="0">
              <a:spcBef>
                <a:spcPct val="0"/>
              </a:spcBef>
              <a:spcAft>
                <a:spcPct val="0"/>
              </a:spcAft>
              <a:defRPr sz="3200">
                <a:solidFill>
                  <a:schemeClr val="tx1"/>
                </a:solidFill>
                <a:latin typeface="Helvetica" charset="0"/>
                <a:ea typeface="ＭＳ Ｐゴシック" charset="0"/>
              </a:defRPr>
            </a:lvl7pPr>
            <a:lvl8pPr marL="1371600" eaLnBrk="0" fontAlgn="base" hangingPunct="0">
              <a:spcBef>
                <a:spcPct val="0"/>
              </a:spcBef>
              <a:spcAft>
                <a:spcPct val="0"/>
              </a:spcAft>
              <a:defRPr sz="3200">
                <a:solidFill>
                  <a:schemeClr val="tx1"/>
                </a:solidFill>
                <a:latin typeface="Helvetica" charset="0"/>
                <a:ea typeface="ＭＳ Ｐゴシック" charset="0"/>
              </a:defRPr>
            </a:lvl8pPr>
            <a:lvl9pPr marL="1828800" eaLnBrk="0" fontAlgn="base" hangingPunct="0">
              <a:spcBef>
                <a:spcPct val="0"/>
              </a:spcBef>
              <a:spcAft>
                <a:spcPct val="0"/>
              </a:spcAft>
              <a:defRPr sz="3200">
                <a:solidFill>
                  <a:schemeClr val="tx1"/>
                </a:solidFill>
                <a:latin typeface="Helvetica" charset="0"/>
                <a:ea typeface="ＭＳ Ｐゴシック" charset="0"/>
              </a:defRPr>
            </a:lvl9pPr>
          </a:lstStyle>
          <a:p>
            <a:pPr algn="ctr" eaLnBrk="1" hangingPunct="1">
              <a:spcBef>
                <a:spcPct val="50000"/>
              </a:spcBef>
              <a:defRPr/>
            </a:pPr>
            <a:r>
              <a:rPr lang="en-US" sz="8000" b="1" dirty="0" smtClean="0">
                <a:latin typeface="Arial" panose="020B0604020202020204" pitchFamily="34" charset="0"/>
                <a:cs typeface="Arial" panose="020B0604020202020204" pitchFamily="34" charset="0"/>
              </a:rPr>
              <a:t>Quantifying And Analyzing Organic Waste Generated Within The University Of Milwaukee Wisconsin</a:t>
            </a:r>
            <a:endParaRPr lang="en-US" sz="9600" b="1" dirty="0" smtClean="0">
              <a:latin typeface="Arial" panose="020B0604020202020204" pitchFamily="34" charset="0"/>
              <a:cs typeface="Arial" panose="020B0604020202020204" pitchFamily="34" charset="0"/>
            </a:endParaRPr>
          </a:p>
          <a:p>
            <a:pPr algn="ctr" eaLnBrk="1" hangingPunct="1">
              <a:spcBef>
                <a:spcPct val="50000"/>
              </a:spcBef>
              <a:defRPr/>
            </a:pPr>
            <a:r>
              <a:rPr lang="en-US" sz="6000" b="1" dirty="0" smtClean="0">
                <a:latin typeface="Arial" panose="020B0604020202020204" pitchFamily="34" charset="0"/>
                <a:cs typeface="Arial" panose="020B0604020202020204" pitchFamily="34" charset="0"/>
              </a:rPr>
              <a:t>Anye Ngwa, </a:t>
            </a:r>
            <a:r>
              <a:rPr lang="en-US" sz="6000" b="1" dirty="0" smtClean="0">
                <a:latin typeface="Arial" panose="020B0604020202020204" pitchFamily="34" charset="0"/>
                <a:cs typeface="Arial" panose="020B0604020202020204" pitchFamily="34" charset="0"/>
              </a:rPr>
              <a:t>Shavonte</a:t>
            </a:r>
            <a:r>
              <a:rPr lang="en-US" sz="6000" b="1" dirty="0" smtClean="0">
                <a:latin typeface="Arial" panose="020B0604020202020204" pitchFamily="34" charset="0"/>
                <a:cs typeface="Arial" panose="020B0604020202020204" pitchFamily="34" charset="0"/>
              </a:rPr>
              <a:t> Grant</a:t>
            </a:r>
            <a:br>
              <a:rPr lang="en-US" sz="6000" b="1" dirty="0" smtClean="0">
                <a:latin typeface="Arial" panose="020B0604020202020204" pitchFamily="34" charset="0"/>
                <a:cs typeface="Arial" panose="020B0604020202020204" pitchFamily="34" charset="0"/>
              </a:rPr>
            </a:br>
            <a:r>
              <a:rPr lang="en-US" sz="6000" dirty="0" smtClean="0">
                <a:latin typeface="Arial" panose="020B0604020202020204" pitchFamily="34" charset="0"/>
                <a:cs typeface="Arial" panose="020B0604020202020204" pitchFamily="34" charset="0"/>
              </a:rPr>
              <a:t>UWM’s Office of Sustainability and Biology Department </a:t>
            </a:r>
          </a:p>
          <a:p>
            <a:pPr algn="ctr" eaLnBrk="1" hangingPunct="1">
              <a:spcBef>
                <a:spcPct val="50000"/>
              </a:spcBef>
              <a:defRPr/>
            </a:pPr>
            <a:endParaRPr lang="en-US" sz="6000" dirty="0" smtClean="0">
              <a:latin typeface="Arial" panose="020B0604020202020204" pitchFamily="34" charset="0"/>
              <a:cs typeface="Arial" panose="020B0604020202020204" pitchFamily="34" charset="0"/>
            </a:endParaRPr>
          </a:p>
        </p:txBody>
      </p:sp>
      <p:sp>
        <p:nvSpPr>
          <p:cNvPr id="11" name="Text Box 114"/>
          <p:cNvSpPr txBox="1">
            <a:spLocks noChangeArrowheads="1"/>
          </p:cNvSpPr>
          <p:nvPr/>
        </p:nvSpPr>
        <p:spPr bwMode="auto">
          <a:xfrm>
            <a:off x="25488624" y="6479261"/>
            <a:ext cx="13500375" cy="12085612"/>
          </a:xfrm>
          <a:prstGeom prst="rect">
            <a:avLst/>
          </a:prstGeom>
          <a:noFill/>
          <a:ln>
            <a:solidFill>
              <a:schemeClr val="tx1"/>
            </a:solidFill>
            <a:headEnd/>
            <a:tailEnd/>
          </a:ln>
        </p:spPr>
        <p:style>
          <a:lnRef idx="2">
            <a:schemeClr val="accent6"/>
          </a:lnRef>
          <a:fillRef idx="1">
            <a:schemeClr val="lt1"/>
          </a:fillRef>
          <a:effectRef idx="0">
            <a:schemeClr val="accent6"/>
          </a:effectRef>
          <a:fontRef idx="minor">
            <a:schemeClr val="dk1"/>
          </a:fontRef>
        </p:style>
        <p:txBody>
          <a:bodyPr lIns="914400" tIns="914400" rIns="914400" bIns="914400"/>
          <a:lstStyle/>
          <a:p>
            <a:pPr algn="ctr">
              <a:spcBef>
                <a:spcPct val="10000"/>
              </a:spcBef>
              <a:tabLst>
                <a:tab pos="500063" algn="l"/>
              </a:tabLst>
              <a:defRPr/>
            </a:pPr>
            <a:endParaRPr lang="en-US" sz="4400" b="1" dirty="0"/>
          </a:p>
        </p:txBody>
      </p:sp>
      <p:sp>
        <p:nvSpPr>
          <p:cNvPr id="12" name="Text Box 179"/>
          <p:cNvSpPr txBox="1">
            <a:spLocks noChangeArrowheads="1"/>
          </p:cNvSpPr>
          <p:nvPr/>
        </p:nvSpPr>
        <p:spPr bwMode="auto">
          <a:xfrm>
            <a:off x="1473445" y="28465223"/>
            <a:ext cx="830897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400" tIns="457200" rIns="914400" bIns="914400"/>
          <a:lstStyle>
            <a:lvl1pPr marL="500063" indent="-500063" eaLnBrk="0" hangingPunct="0">
              <a:defRPr sz="3200">
                <a:solidFill>
                  <a:schemeClr val="tx1"/>
                </a:solidFill>
                <a:latin typeface="Helvetica"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Helvetica"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Helvetica"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Helvetica"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Helvetica" panose="020B0604020202020204" pitchFamily="34" charset="0"/>
                <a:ea typeface="ＭＳ Ｐゴシック" panose="020B0600070205080204" pitchFamily="34" charset="-128"/>
              </a:defRPr>
            </a:lvl9pPr>
          </a:lstStyle>
          <a:p>
            <a:pPr algn="ctr" eaLnBrk="1" hangingPunct="1">
              <a:spcBef>
                <a:spcPct val="10000"/>
              </a:spcBef>
            </a:pPr>
            <a:r>
              <a:rPr lang="en-US" altLang="en-US" sz="4400" b="1" dirty="0">
                <a:latin typeface="Arial" panose="020B0604020202020204" pitchFamily="34" charset="0"/>
                <a:cs typeface="Arial" panose="020B0604020202020204" pitchFamily="34" charset="0"/>
              </a:rPr>
              <a:t>Literature</a:t>
            </a:r>
          </a:p>
        </p:txBody>
      </p:sp>
      <p:pic>
        <p:nvPicPr>
          <p:cNvPr id="13" name="Picture 3" descr="preferred 4clr 1235.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490" y="1046809"/>
            <a:ext cx="80772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13895" y="15566222"/>
            <a:ext cx="3340880" cy="18792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48085" y="20217293"/>
            <a:ext cx="3390832" cy="19073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Down Arrow 15"/>
          <p:cNvSpPr/>
          <p:nvPr/>
        </p:nvSpPr>
        <p:spPr>
          <a:xfrm rot="1124717">
            <a:off x="17249849" y="22233722"/>
            <a:ext cx="1222810" cy="1359391"/>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17" name="Down Arrow 16"/>
          <p:cNvSpPr/>
          <p:nvPr/>
        </p:nvSpPr>
        <p:spPr>
          <a:xfrm rot="16200000">
            <a:off x="18874969" y="15520085"/>
            <a:ext cx="752180" cy="2000250"/>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18" name="Down Arrow 17"/>
          <p:cNvSpPr/>
          <p:nvPr/>
        </p:nvSpPr>
        <p:spPr>
          <a:xfrm rot="15245493">
            <a:off x="21557823" y="19725830"/>
            <a:ext cx="838951" cy="1097680"/>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19" name="Rounded Rectangle 18"/>
          <p:cNvSpPr/>
          <p:nvPr/>
        </p:nvSpPr>
        <p:spPr>
          <a:xfrm>
            <a:off x="20541749" y="15717960"/>
            <a:ext cx="2445927" cy="1483966"/>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Measurement</a:t>
            </a:r>
            <a:endParaRPr lang="en-US" sz="2400" dirty="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Hoop House Capacity</a:t>
            </a:r>
            <a:endParaRPr lang="en-US" sz="2400" dirty="0">
              <a:latin typeface="Arial" panose="020B0604020202020204" pitchFamily="34" charset="0"/>
              <a:cs typeface="Arial" panose="020B0604020202020204" pitchFamily="34" charset="0"/>
            </a:endParaRPr>
          </a:p>
        </p:txBody>
      </p:sp>
      <p:sp>
        <p:nvSpPr>
          <p:cNvPr id="20" name="Rounded Rectangle 19"/>
          <p:cNvSpPr/>
          <p:nvPr/>
        </p:nvSpPr>
        <p:spPr>
          <a:xfrm>
            <a:off x="22525609" y="19481090"/>
            <a:ext cx="2158823" cy="11788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 Organic Matter determination</a:t>
            </a:r>
            <a:endParaRPr lang="en-US" sz="2400" dirty="0">
              <a:latin typeface="Arial" panose="020B0604020202020204" pitchFamily="34" charset="0"/>
              <a:cs typeface="Arial" panose="020B0604020202020204" pitchFamily="34" charset="0"/>
            </a:endParaRPr>
          </a:p>
        </p:txBody>
      </p:sp>
      <p:sp>
        <p:nvSpPr>
          <p:cNvPr id="21" name="TextBox 20"/>
          <p:cNvSpPr txBox="1"/>
          <p:nvPr/>
        </p:nvSpPr>
        <p:spPr>
          <a:xfrm>
            <a:off x="15289824" y="17458808"/>
            <a:ext cx="1898277" cy="461665"/>
          </a:xfrm>
          <a:prstGeom prst="rect">
            <a:avLst/>
          </a:prstGeom>
          <a:noFill/>
        </p:spPr>
        <p:txBody>
          <a:bodyPr wrap="none" rtlCol="0">
            <a:spAutoFit/>
          </a:bodyPr>
          <a:lstStyle/>
          <a:p>
            <a:r>
              <a:rPr lang="en-US" sz="2400" dirty="0" smtClean="0">
                <a:latin typeface="Arial" panose="020B0604020202020204" pitchFamily="34" charset="0"/>
                <a:cs typeface="Arial" panose="020B0604020202020204" pitchFamily="34" charset="0"/>
              </a:rPr>
              <a:t>Hoop House</a:t>
            </a:r>
            <a:endParaRPr lang="en-US" sz="2400" dirty="0">
              <a:latin typeface="Arial" panose="020B0604020202020204" pitchFamily="34" charset="0"/>
              <a:cs typeface="Arial" panose="020B0604020202020204" pitchFamily="34" charset="0"/>
            </a:endParaRPr>
          </a:p>
        </p:txBody>
      </p:sp>
      <p:sp>
        <p:nvSpPr>
          <p:cNvPr id="22" name="TextBox 21"/>
          <p:cNvSpPr txBox="1"/>
          <p:nvPr/>
        </p:nvSpPr>
        <p:spPr>
          <a:xfrm>
            <a:off x="18394020" y="22059231"/>
            <a:ext cx="1417376" cy="461665"/>
          </a:xfrm>
          <a:prstGeom prst="rect">
            <a:avLst/>
          </a:prstGeom>
          <a:noFill/>
        </p:spPr>
        <p:txBody>
          <a:bodyPr wrap="none" rtlCol="0">
            <a:spAutoFit/>
          </a:bodyPr>
          <a:lstStyle/>
          <a:p>
            <a:r>
              <a:rPr lang="en-US" sz="2400" dirty="0" smtClean="0">
                <a:latin typeface="Arial" panose="020B0604020202020204" pitchFamily="34" charset="0"/>
                <a:cs typeface="Arial" panose="020B0604020202020204" pitchFamily="34" charset="0"/>
              </a:rPr>
              <a:t>Compost</a:t>
            </a:r>
            <a:endParaRPr lang="en-US" sz="2400" dirty="0">
              <a:latin typeface="Arial" panose="020B0604020202020204" pitchFamily="34" charset="0"/>
              <a:cs typeface="Arial" panose="020B0604020202020204" pitchFamily="34" charset="0"/>
            </a:endParaRPr>
          </a:p>
        </p:txBody>
      </p:sp>
      <p:sp>
        <p:nvSpPr>
          <p:cNvPr id="23" name="Rounded Rectangle 22"/>
          <p:cNvSpPr/>
          <p:nvPr/>
        </p:nvSpPr>
        <p:spPr>
          <a:xfrm>
            <a:off x="13293528" y="20456357"/>
            <a:ext cx="2840052" cy="147061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Measurement of compost ability to produce healthy crops</a:t>
            </a:r>
            <a:endParaRPr lang="en-US" sz="2400" dirty="0">
              <a:latin typeface="Arial" panose="020B0604020202020204" pitchFamily="34" charset="0"/>
              <a:cs typeface="Arial" panose="020B0604020202020204" pitchFamily="34" charset="0"/>
            </a:endParaRPr>
          </a:p>
        </p:txBody>
      </p:sp>
      <p:sp>
        <p:nvSpPr>
          <p:cNvPr id="25" name="Down Arrow 24"/>
          <p:cNvSpPr/>
          <p:nvPr/>
        </p:nvSpPr>
        <p:spPr>
          <a:xfrm rot="18941980">
            <a:off x="21872218" y="21930717"/>
            <a:ext cx="987608" cy="2399746"/>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26" name="Rounded Rectangle 25"/>
          <p:cNvSpPr/>
          <p:nvPr/>
        </p:nvSpPr>
        <p:spPr>
          <a:xfrm>
            <a:off x="16674743" y="23703711"/>
            <a:ext cx="2589448" cy="170747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Compost Analysis for Carbon &amp; Nitrogen</a:t>
            </a:r>
            <a:endParaRPr lang="en-US" sz="2400" dirty="0">
              <a:latin typeface="Arial" panose="020B0604020202020204" pitchFamily="34" charset="0"/>
              <a:cs typeface="Arial" panose="020B0604020202020204" pitchFamily="34" charset="0"/>
            </a:endParaRPr>
          </a:p>
        </p:txBody>
      </p:sp>
      <p:sp>
        <p:nvSpPr>
          <p:cNvPr id="27" name="Rounded Rectangle 26"/>
          <p:cNvSpPr/>
          <p:nvPr/>
        </p:nvSpPr>
        <p:spPr>
          <a:xfrm>
            <a:off x="22892880" y="24319936"/>
            <a:ext cx="1977145" cy="1006117"/>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Compost Analysis for Phosphorus</a:t>
            </a:r>
            <a:endParaRPr lang="en-US" sz="2400" dirty="0">
              <a:latin typeface="Arial" panose="020B0604020202020204" pitchFamily="34" charset="0"/>
              <a:cs typeface="Arial" panose="020B0604020202020204" pitchFamily="34"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0322" y="25446699"/>
            <a:ext cx="2937125" cy="16521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91159" y="25355718"/>
            <a:ext cx="3115951" cy="17527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Down Arrow 29"/>
          <p:cNvSpPr/>
          <p:nvPr/>
        </p:nvSpPr>
        <p:spPr>
          <a:xfrm rot="19842836">
            <a:off x="18258491" y="17236385"/>
            <a:ext cx="743089" cy="3136423"/>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Down Arrow 31"/>
          <p:cNvSpPr/>
          <p:nvPr/>
        </p:nvSpPr>
        <p:spPr>
          <a:xfrm>
            <a:off x="11379148" y="22945566"/>
            <a:ext cx="835450" cy="1379255"/>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3" name="TextBox 32"/>
          <p:cNvSpPr txBox="1"/>
          <p:nvPr/>
        </p:nvSpPr>
        <p:spPr>
          <a:xfrm>
            <a:off x="16740404" y="27115338"/>
            <a:ext cx="3044423" cy="584775"/>
          </a:xfrm>
          <a:prstGeom prst="rect">
            <a:avLst/>
          </a:prstGeom>
          <a:noFill/>
        </p:spPr>
        <p:txBody>
          <a:bodyPr wrap="none" rtlCol="0">
            <a:spAutoFit/>
          </a:bodyPr>
          <a:lstStyle/>
          <a:p>
            <a:r>
              <a:rPr lang="en-US" sz="1600" dirty="0" smtClean="0">
                <a:latin typeface="Arial" panose="020B0604020202020204" pitchFamily="34" charset="0"/>
                <a:cs typeface="Arial" panose="020B0604020202020204" pitchFamily="34" charset="0"/>
              </a:rPr>
              <a:t>ThermoElectron</a:t>
            </a:r>
            <a:r>
              <a:rPr lang="en-US" sz="1600" dirty="0" smtClean="0">
                <a:latin typeface="Arial" panose="020B0604020202020204" pitchFamily="34" charset="0"/>
                <a:cs typeface="Arial" panose="020B0604020202020204" pitchFamily="34" charset="0"/>
              </a:rPr>
              <a:t> Flash EA2400 </a:t>
            </a:r>
          </a:p>
          <a:p>
            <a:r>
              <a:rPr lang="en-US" sz="1600" dirty="0" smtClean="0">
                <a:latin typeface="Arial" panose="020B0604020202020204" pitchFamily="34" charset="0"/>
                <a:cs typeface="Arial" panose="020B0604020202020204" pitchFamily="34" charset="0"/>
              </a:rPr>
              <a:t>CNS analyzer</a:t>
            </a:r>
            <a:endParaRPr lang="en-US" sz="1600" dirty="0">
              <a:latin typeface="Arial" panose="020B0604020202020204" pitchFamily="34" charset="0"/>
              <a:cs typeface="Arial" panose="020B0604020202020204" pitchFamily="34" charset="0"/>
            </a:endParaRPr>
          </a:p>
        </p:txBody>
      </p:sp>
      <p:sp>
        <p:nvSpPr>
          <p:cNvPr id="34" name="TextBox 33"/>
          <p:cNvSpPr txBox="1"/>
          <p:nvPr/>
        </p:nvSpPr>
        <p:spPr>
          <a:xfrm>
            <a:off x="22000972" y="27138105"/>
            <a:ext cx="2965748" cy="338554"/>
          </a:xfrm>
          <a:prstGeom prst="rect">
            <a:avLst/>
          </a:prstGeom>
          <a:noFill/>
        </p:spPr>
        <p:txBody>
          <a:bodyPr wrap="none" rtlCol="0">
            <a:spAutoFit/>
          </a:bodyPr>
          <a:lstStyle/>
          <a:p>
            <a:r>
              <a:rPr lang="en-US" sz="1600" dirty="0" smtClean="0">
                <a:latin typeface="Arial" panose="020B0604020202020204" pitchFamily="34" charset="0"/>
                <a:cs typeface="Arial" panose="020B0604020202020204" pitchFamily="34" charset="0"/>
              </a:rPr>
              <a:t>VersaMax</a:t>
            </a:r>
            <a:r>
              <a:rPr lang="en-US" sz="1600" dirty="0" smtClean="0">
                <a:latin typeface="Arial" panose="020B0604020202020204" pitchFamily="34" charset="0"/>
                <a:cs typeface="Arial" panose="020B0604020202020204" pitchFamily="34" charset="0"/>
              </a:rPr>
              <a:t> (Molecular Devices)</a:t>
            </a:r>
            <a:endParaRPr lang="en-US" sz="1600" dirty="0">
              <a:latin typeface="Arial" panose="020B0604020202020204" pitchFamily="34" charset="0"/>
              <a:cs typeface="Arial" panose="020B0604020202020204" pitchFamily="34" charset="0"/>
            </a:endParaRPr>
          </a:p>
        </p:txBody>
      </p:sp>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6200000">
            <a:off x="11138027" y="20036088"/>
            <a:ext cx="1827730" cy="24369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11398007" y="24898276"/>
            <a:ext cx="1821846" cy="30094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7" name="Down Arrow 36"/>
          <p:cNvSpPr/>
          <p:nvPr/>
        </p:nvSpPr>
        <p:spPr>
          <a:xfrm rot="5400000">
            <a:off x="16742415" y="20416935"/>
            <a:ext cx="642872" cy="1545258"/>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9" name="TextBox 38"/>
          <p:cNvSpPr txBox="1"/>
          <p:nvPr/>
        </p:nvSpPr>
        <p:spPr>
          <a:xfrm>
            <a:off x="10833405" y="22220782"/>
            <a:ext cx="2513830" cy="461665"/>
          </a:xfrm>
          <a:prstGeom prst="rect">
            <a:avLst/>
          </a:prstGeom>
          <a:noFill/>
        </p:spPr>
        <p:txBody>
          <a:bodyPr wrap="none" rtlCol="0">
            <a:spAutoFit/>
          </a:bodyPr>
          <a:lstStyle/>
          <a:p>
            <a:r>
              <a:rPr lang="en-US" sz="2400" dirty="0" smtClean="0">
                <a:latin typeface="Arial" panose="020B0604020202020204" pitchFamily="34" charset="0"/>
                <a:cs typeface="Arial" panose="020B0604020202020204" pitchFamily="34" charset="0"/>
              </a:rPr>
              <a:t>Cucumber plants</a:t>
            </a:r>
            <a:endParaRPr lang="en-US" sz="2400" dirty="0">
              <a:latin typeface="Arial" panose="020B0604020202020204" pitchFamily="34" charset="0"/>
              <a:cs typeface="Arial" panose="020B0604020202020204" pitchFamily="34" charset="0"/>
            </a:endParaRPr>
          </a:p>
        </p:txBody>
      </p:sp>
      <p:sp>
        <p:nvSpPr>
          <p:cNvPr id="40" name="TextBox 39"/>
          <p:cNvSpPr txBox="1"/>
          <p:nvPr/>
        </p:nvSpPr>
        <p:spPr>
          <a:xfrm>
            <a:off x="11109599" y="27282153"/>
            <a:ext cx="2504802" cy="338554"/>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Diving PAM Fluorimeter</a:t>
            </a:r>
            <a:endParaRPr lang="en-US" sz="1600" dirty="0">
              <a:latin typeface="Arial" panose="020B0604020202020204" pitchFamily="34" charset="0"/>
              <a:cs typeface="Arial" panose="020B0604020202020204" pitchFamily="34" charset="0"/>
            </a:endParaRPr>
          </a:p>
        </p:txBody>
      </p:sp>
      <p:sp>
        <p:nvSpPr>
          <p:cNvPr id="41" name="Rounded Rectangle 40"/>
          <p:cNvSpPr/>
          <p:nvPr/>
        </p:nvSpPr>
        <p:spPr>
          <a:xfrm>
            <a:off x="15006455" y="10586869"/>
            <a:ext cx="2830025" cy="110127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Transportation of Organic Waste</a:t>
            </a:r>
            <a:endParaRPr lang="en-US" sz="2400" dirty="0">
              <a:latin typeface="Arial" panose="020B0604020202020204" pitchFamily="34" charset="0"/>
              <a:cs typeface="Arial" panose="020B0604020202020204" pitchFamily="34" charset="0"/>
            </a:endParaRPr>
          </a:p>
        </p:txBody>
      </p:sp>
      <p:pic>
        <p:nvPicPr>
          <p:cNvPr id="42" name="Picture 4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679467" y="11744964"/>
            <a:ext cx="3388785" cy="19061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3" name="TextBox 42"/>
          <p:cNvSpPr txBox="1"/>
          <p:nvPr/>
        </p:nvSpPr>
        <p:spPr>
          <a:xfrm>
            <a:off x="15161027" y="13573056"/>
            <a:ext cx="2425664" cy="461665"/>
          </a:xfrm>
          <a:prstGeom prst="rect">
            <a:avLst/>
          </a:prstGeom>
          <a:noFill/>
        </p:spPr>
        <p:txBody>
          <a:bodyPr wrap="none" rtlCol="0">
            <a:spAutoFit/>
          </a:bodyPr>
          <a:lstStyle/>
          <a:p>
            <a:r>
              <a:rPr lang="en-US" sz="2400" dirty="0" smtClean="0">
                <a:latin typeface="Arial" panose="020B0604020202020204" pitchFamily="34" charset="0"/>
                <a:cs typeface="Arial" panose="020B0604020202020204" pitchFamily="34" charset="0"/>
              </a:rPr>
              <a:t>Betty the bicycle</a:t>
            </a:r>
            <a:endParaRPr lang="en-US" sz="2400" dirty="0">
              <a:latin typeface="Arial" panose="020B0604020202020204" pitchFamily="34" charset="0"/>
              <a:cs typeface="Arial" panose="020B0604020202020204" pitchFamily="34" charset="0"/>
            </a:endParaRPr>
          </a:p>
        </p:txBody>
      </p:sp>
      <p:sp>
        <p:nvSpPr>
          <p:cNvPr id="44" name="Down Arrow 43"/>
          <p:cNvSpPr/>
          <p:nvPr/>
        </p:nvSpPr>
        <p:spPr>
          <a:xfrm>
            <a:off x="15892316" y="14027364"/>
            <a:ext cx="784038" cy="1381482"/>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46" name="Rounded Rectangle 45"/>
          <p:cNvSpPr/>
          <p:nvPr/>
        </p:nvSpPr>
        <p:spPr>
          <a:xfrm>
            <a:off x="15289824" y="7907858"/>
            <a:ext cx="2168072" cy="165191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Waste</a:t>
            </a:r>
            <a:endParaRPr lang="en-US" sz="2400" dirty="0">
              <a:latin typeface="Arial" panose="020B0604020202020204" pitchFamily="34" charset="0"/>
              <a:cs typeface="Arial" panose="020B0604020202020204" pitchFamily="34" charset="0"/>
            </a:endParaRPr>
          </a:p>
        </p:txBody>
      </p:sp>
      <p:sp>
        <p:nvSpPr>
          <p:cNvPr id="47" name="Down Arrow 46"/>
          <p:cNvSpPr/>
          <p:nvPr/>
        </p:nvSpPr>
        <p:spPr>
          <a:xfrm>
            <a:off x="15998252" y="9636481"/>
            <a:ext cx="792183" cy="885644"/>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48" name="Down Arrow 47"/>
          <p:cNvSpPr/>
          <p:nvPr/>
        </p:nvSpPr>
        <p:spPr>
          <a:xfrm rot="16200000">
            <a:off x="17720975" y="8020757"/>
            <a:ext cx="859733" cy="1249682"/>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50" name="Rounded Rectangle 49"/>
          <p:cNvSpPr/>
          <p:nvPr/>
        </p:nvSpPr>
        <p:spPr>
          <a:xfrm>
            <a:off x="18835845" y="8061631"/>
            <a:ext cx="2124088" cy="124498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Waste Audit</a:t>
            </a:r>
            <a:endParaRPr lang="en-US" sz="2400" dirty="0">
              <a:latin typeface="Arial" panose="020B0604020202020204" pitchFamily="34" charset="0"/>
              <a:cs typeface="Arial" panose="020B0604020202020204" pitchFamily="34" charset="0"/>
            </a:endParaRPr>
          </a:p>
        </p:txBody>
      </p:sp>
      <p:sp>
        <p:nvSpPr>
          <p:cNvPr id="52" name="Rounded Rectangle 51"/>
          <p:cNvSpPr/>
          <p:nvPr/>
        </p:nvSpPr>
        <p:spPr>
          <a:xfrm>
            <a:off x="10800010" y="15958694"/>
            <a:ext cx="2469225" cy="1111874"/>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Quantification of Organic waste </a:t>
            </a:r>
          </a:p>
        </p:txBody>
      </p:sp>
      <p:sp>
        <p:nvSpPr>
          <p:cNvPr id="53" name="Down Arrow 52"/>
          <p:cNvSpPr/>
          <p:nvPr/>
        </p:nvSpPr>
        <p:spPr>
          <a:xfrm rot="5400000">
            <a:off x="13541644" y="15912966"/>
            <a:ext cx="770720" cy="1214488"/>
          </a:xfrm>
          <a:prstGeom prst="downArrow">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graphicFrame>
        <p:nvGraphicFramePr>
          <p:cNvPr id="54" name="Chart 53"/>
          <p:cNvGraphicFramePr>
            <a:graphicFrameLocks/>
          </p:cNvGraphicFramePr>
          <p:nvPr>
            <p:extLst>
              <p:ext uri="{D42A27DB-BD31-4B8C-83A1-F6EECF244321}">
                <p14:modId xmlns:p14="http://schemas.microsoft.com/office/powerpoint/2010/main" val="4077430525"/>
              </p:ext>
            </p:extLst>
          </p:nvPr>
        </p:nvGraphicFramePr>
        <p:xfrm>
          <a:off x="29908500" y="8262366"/>
          <a:ext cx="4457700" cy="2817755"/>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55" name="Chart 54"/>
          <p:cNvGraphicFramePr>
            <a:graphicFrameLocks/>
          </p:cNvGraphicFramePr>
          <p:nvPr>
            <p:extLst>
              <p:ext uri="{D42A27DB-BD31-4B8C-83A1-F6EECF244321}">
                <p14:modId xmlns:p14="http://schemas.microsoft.com/office/powerpoint/2010/main" val="1109868690"/>
              </p:ext>
            </p:extLst>
          </p:nvPr>
        </p:nvGraphicFramePr>
        <p:xfrm>
          <a:off x="34417648" y="8289612"/>
          <a:ext cx="4524888" cy="278268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56" name="Chart 55"/>
          <p:cNvGraphicFramePr>
            <a:graphicFrameLocks/>
          </p:cNvGraphicFramePr>
          <p:nvPr>
            <p:extLst>
              <p:ext uri="{D42A27DB-BD31-4B8C-83A1-F6EECF244321}">
                <p14:modId xmlns:p14="http://schemas.microsoft.com/office/powerpoint/2010/main" val="1879865595"/>
              </p:ext>
            </p:extLst>
          </p:nvPr>
        </p:nvGraphicFramePr>
        <p:xfrm>
          <a:off x="29960534" y="12698061"/>
          <a:ext cx="4419011" cy="2868162"/>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57" name="Chart 56"/>
          <p:cNvGraphicFramePr>
            <a:graphicFrameLocks/>
          </p:cNvGraphicFramePr>
          <p:nvPr>
            <p:extLst>
              <p:ext uri="{D42A27DB-BD31-4B8C-83A1-F6EECF244321}">
                <p14:modId xmlns:p14="http://schemas.microsoft.com/office/powerpoint/2010/main" val="2305266515"/>
              </p:ext>
            </p:extLst>
          </p:nvPr>
        </p:nvGraphicFramePr>
        <p:xfrm>
          <a:off x="34465068" y="12698060"/>
          <a:ext cx="4469903" cy="2838713"/>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58" name="Chart 57"/>
          <p:cNvGraphicFramePr>
            <a:graphicFrameLocks/>
          </p:cNvGraphicFramePr>
          <p:nvPr>
            <p:extLst>
              <p:ext uri="{D42A27DB-BD31-4B8C-83A1-F6EECF244321}">
                <p14:modId xmlns:p14="http://schemas.microsoft.com/office/powerpoint/2010/main" val="1595530435"/>
              </p:ext>
            </p:extLst>
          </p:nvPr>
        </p:nvGraphicFramePr>
        <p:xfrm>
          <a:off x="25667629" y="13101355"/>
          <a:ext cx="3447981" cy="3157289"/>
        </p:xfrm>
        <a:graphic>
          <a:graphicData uri="http://schemas.openxmlformats.org/drawingml/2006/chart">
            <c:chart xmlns:c="http://schemas.openxmlformats.org/drawingml/2006/chart" xmlns:r="http://schemas.openxmlformats.org/officeDocument/2006/relationships" r:id="rId15"/>
          </a:graphicData>
        </a:graphic>
      </p:graphicFrame>
      <p:sp>
        <p:nvSpPr>
          <p:cNvPr id="59" name="TextBox 58"/>
          <p:cNvSpPr txBox="1"/>
          <p:nvPr/>
        </p:nvSpPr>
        <p:spPr>
          <a:xfrm>
            <a:off x="30370570" y="17601387"/>
            <a:ext cx="6910280"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Hoop House Capacity: </a:t>
            </a:r>
            <a:r>
              <a:rPr lang="en-US" sz="2000" b="1" dirty="0" smtClean="0">
                <a:latin typeface="Arial" panose="020B0604020202020204" pitchFamily="34" charset="0"/>
                <a:cs typeface="Arial" panose="020B0604020202020204" pitchFamily="34" charset="0"/>
              </a:rPr>
              <a:t>8,990  </a:t>
            </a:r>
            <a:r>
              <a:rPr lang="en-US" sz="2000" b="1" dirty="0" smtClean="0">
                <a:latin typeface="Arial" panose="020B0604020202020204" pitchFamily="34" charset="0"/>
                <a:cs typeface="Arial" panose="020B0604020202020204" pitchFamily="34" charset="0"/>
              </a:rPr>
              <a:t>lbs. </a:t>
            </a:r>
            <a:r>
              <a:rPr lang="en-US" sz="2000" b="1" dirty="0" smtClean="0">
                <a:latin typeface="Arial" panose="020B0604020202020204" pitchFamily="34" charset="0"/>
                <a:cs typeface="Arial" panose="020B0604020202020204" pitchFamily="34" charset="0"/>
              </a:rPr>
              <a:t>food waste/year</a:t>
            </a:r>
          </a:p>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Finished Sifted Product: </a:t>
            </a:r>
            <a:r>
              <a:rPr lang="en-US" sz="2000" b="1" dirty="0" smtClean="0">
                <a:latin typeface="Arial" panose="020B0604020202020204" pitchFamily="34" charset="0"/>
                <a:cs typeface="Arial" panose="020B0604020202020204" pitchFamily="34" charset="0"/>
              </a:rPr>
              <a:t>43 cubic yards</a:t>
            </a:r>
          </a:p>
        </p:txBody>
      </p:sp>
      <p:graphicFrame>
        <p:nvGraphicFramePr>
          <p:cNvPr id="60" name="Table 59"/>
          <p:cNvGraphicFramePr>
            <a:graphicFrameLocks noGrp="1"/>
          </p:cNvGraphicFramePr>
          <p:nvPr>
            <p:extLst>
              <p:ext uri="{D42A27DB-BD31-4B8C-83A1-F6EECF244321}">
                <p14:modId xmlns:p14="http://schemas.microsoft.com/office/powerpoint/2010/main" val="520073116"/>
              </p:ext>
            </p:extLst>
          </p:nvPr>
        </p:nvGraphicFramePr>
        <p:xfrm>
          <a:off x="25830853" y="8266353"/>
          <a:ext cx="3456624" cy="2701509"/>
        </p:xfrm>
        <a:graphic>
          <a:graphicData uri="http://schemas.openxmlformats.org/drawingml/2006/table">
            <a:tbl>
              <a:tblPr firstRow="1" bandRow="1">
                <a:tableStyleId>{073A0DAA-6AF3-43AB-8588-CEC1D06C72B9}</a:tableStyleId>
              </a:tblPr>
              <a:tblGrid>
                <a:gridCol w="1728312"/>
                <a:gridCol w="1728312"/>
              </a:tblGrid>
              <a:tr h="715049">
                <a:tc>
                  <a:txBody>
                    <a:bodyPr/>
                    <a:lstStyle/>
                    <a:p>
                      <a:r>
                        <a:rPr lang="en-US" sz="1200" dirty="0" smtClean="0">
                          <a:latin typeface="Arial" panose="020B0604020202020204" pitchFamily="34" charset="0"/>
                          <a:cs typeface="Arial" panose="020B0604020202020204" pitchFamily="34" charset="0"/>
                        </a:rPr>
                        <a:t>Source</a:t>
                      </a:r>
                      <a:endParaRPr lang="en-US"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Amount</a:t>
                      </a:r>
                      <a:r>
                        <a:rPr lang="en-US" sz="1200" baseline="0" dirty="0" smtClean="0">
                          <a:latin typeface="Arial" panose="020B0604020202020204" pitchFamily="34" charset="0"/>
                          <a:cs typeface="Arial" panose="020B0604020202020204" pitchFamily="34" charset="0"/>
                        </a:rPr>
                        <a:t> of waste generated per school year </a:t>
                      </a:r>
                      <a:r>
                        <a:rPr lang="en-US" sz="1200" baseline="0" dirty="0" smtClean="0">
                          <a:latin typeface="Arial" panose="020B0604020202020204" pitchFamily="34" charset="0"/>
                          <a:cs typeface="Arial" panose="020B0604020202020204" pitchFamily="34" charset="0"/>
                        </a:rPr>
                        <a:t>(lbs./</a:t>
                      </a:r>
                      <a:r>
                        <a:rPr lang="en-US" sz="1200" baseline="0" dirty="0" smtClean="0">
                          <a:latin typeface="Arial" panose="020B0604020202020204" pitchFamily="34" charset="0"/>
                          <a:cs typeface="Arial" panose="020B0604020202020204" pitchFamily="34" charset="0"/>
                        </a:rPr>
                        <a:t>year.)</a:t>
                      </a:r>
                      <a:endParaRPr lang="en-US" sz="1200" dirty="0">
                        <a:latin typeface="Arial" panose="020B0604020202020204" pitchFamily="34" charset="0"/>
                        <a:cs typeface="Arial" panose="020B0604020202020204" pitchFamily="34" charset="0"/>
                      </a:endParaRPr>
                    </a:p>
                  </a:txBody>
                  <a:tcPr/>
                </a:tc>
              </a:tr>
              <a:tr h="509566">
                <a:tc>
                  <a:txBody>
                    <a:bodyPr/>
                    <a:lstStyle/>
                    <a:p>
                      <a:r>
                        <a:rPr lang="en-US" sz="1200" dirty="0" smtClean="0">
                          <a:latin typeface="Arial" panose="020B0604020202020204" pitchFamily="34" charset="0"/>
                          <a:cs typeface="Arial" panose="020B0604020202020204" pitchFamily="34" charset="0"/>
                        </a:rPr>
                        <a:t>On campus students</a:t>
                      </a:r>
                      <a:endParaRPr lang="en-US" sz="1200" dirty="0">
                        <a:latin typeface="Arial" panose="020B0604020202020204" pitchFamily="34" charset="0"/>
                        <a:cs typeface="Arial" panose="020B0604020202020204" pitchFamily="34" charset="0"/>
                      </a:endParaRPr>
                    </a:p>
                  </a:txBody>
                  <a:tcPr/>
                </a:tc>
                <a:tc>
                  <a:txBody>
                    <a:bodyPr/>
                    <a:lstStyle/>
                    <a:p>
                      <a:r>
                        <a:rPr lang="en-US" sz="1200" kern="1200" dirty="0" smtClean="0">
                          <a:effectLst/>
                          <a:latin typeface="Arial" panose="020B0604020202020204" pitchFamily="34" charset="0"/>
                          <a:cs typeface="Arial" panose="020B0604020202020204" pitchFamily="34" charset="0"/>
                        </a:rPr>
                        <a:t>392,647.5 </a:t>
                      </a:r>
                      <a:endParaRPr lang="en-US" sz="1200" dirty="0">
                        <a:latin typeface="Arial" panose="020B0604020202020204" pitchFamily="34" charset="0"/>
                        <a:cs typeface="Arial" panose="020B0604020202020204" pitchFamily="34" charset="0"/>
                      </a:endParaRPr>
                    </a:p>
                  </a:txBody>
                  <a:tcPr/>
                </a:tc>
              </a:tr>
              <a:tr h="509566">
                <a:tc>
                  <a:txBody>
                    <a:bodyPr/>
                    <a:lstStyle/>
                    <a:p>
                      <a:r>
                        <a:rPr lang="en-US" sz="1200" dirty="0" smtClean="0">
                          <a:latin typeface="Arial" panose="020B0604020202020204" pitchFamily="34" charset="0"/>
                          <a:cs typeface="Arial" panose="020B0604020202020204" pitchFamily="34" charset="0"/>
                        </a:rPr>
                        <a:t>Off campus Students</a:t>
                      </a:r>
                      <a:endParaRPr lang="en-US" sz="1200" dirty="0">
                        <a:latin typeface="Arial" panose="020B0604020202020204" pitchFamily="34" charset="0"/>
                        <a:cs typeface="Arial" panose="020B0604020202020204" pitchFamily="34" charset="0"/>
                      </a:endParaRPr>
                    </a:p>
                  </a:txBody>
                  <a:tcPr/>
                </a:tc>
                <a:tc>
                  <a:txBody>
                    <a:bodyPr/>
                    <a:lstStyle/>
                    <a:p>
                      <a:r>
                        <a:rPr lang="en-US" sz="1200" kern="1200" dirty="0" smtClean="0">
                          <a:effectLst/>
                          <a:latin typeface="Arial" panose="020B0604020202020204" pitchFamily="34" charset="0"/>
                          <a:cs typeface="Arial" panose="020B0604020202020204" pitchFamily="34" charset="0"/>
                        </a:rPr>
                        <a:t>754,450.2</a:t>
                      </a:r>
                      <a:endParaRPr lang="en-US" sz="1200" dirty="0">
                        <a:latin typeface="Arial" panose="020B0604020202020204" pitchFamily="34" charset="0"/>
                        <a:cs typeface="Arial" panose="020B0604020202020204" pitchFamily="34" charset="0"/>
                      </a:endParaRPr>
                    </a:p>
                  </a:txBody>
                  <a:tcPr/>
                </a:tc>
              </a:tr>
              <a:tr h="346504">
                <a:tc>
                  <a:txBody>
                    <a:bodyPr/>
                    <a:lstStyle/>
                    <a:p>
                      <a:r>
                        <a:rPr lang="en-US" sz="1200" dirty="0" smtClean="0">
                          <a:latin typeface="Arial" panose="020B0604020202020204" pitchFamily="34" charset="0"/>
                          <a:cs typeface="Arial" panose="020B0604020202020204" pitchFamily="34" charset="0"/>
                        </a:rPr>
                        <a:t>Staff</a:t>
                      </a:r>
                      <a:endParaRPr lang="en-US" sz="1200" dirty="0">
                        <a:latin typeface="Arial" panose="020B0604020202020204" pitchFamily="34" charset="0"/>
                        <a:cs typeface="Arial" panose="020B0604020202020204" pitchFamily="34" charset="0"/>
                      </a:endParaRPr>
                    </a:p>
                  </a:txBody>
                  <a:tcPr/>
                </a:tc>
                <a:tc>
                  <a:txBody>
                    <a:bodyPr/>
                    <a:lstStyle/>
                    <a:p>
                      <a:r>
                        <a:rPr lang="en-US" sz="1200" kern="1200" dirty="0" smtClean="0">
                          <a:effectLst/>
                          <a:latin typeface="Arial" panose="020B0604020202020204" pitchFamily="34" charset="0"/>
                          <a:cs typeface="Arial" panose="020B0604020202020204" pitchFamily="34" charset="0"/>
                        </a:rPr>
                        <a:t>171,937.5</a:t>
                      </a:r>
                      <a:endParaRPr lang="en-US" sz="1200" dirty="0">
                        <a:latin typeface="Arial" panose="020B0604020202020204" pitchFamily="34" charset="0"/>
                        <a:cs typeface="Arial" panose="020B0604020202020204" pitchFamily="34" charset="0"/>
                      </a:endParaRPr>
                    </a:p>
                  </a:txBody>
                  <a:tcPr/>
                </a:tc>
              </a:tr>
              <a:tr h="232303">
                <a:tc>
                  <a:txBody>
                    <a:bodyPr/>
                    <a:lstStyle/>
                    <a:p>
                      <a:r>
                        <a:rPr lang="en-US" sz="1200" dirty="0" smtClean="0">
                          <a:latin typeface="Arial" panose="020B0604020202020204" pitchFamily="34" charset="0"/>
                          <a:cs typeface="Arial" panose="020B0604020202020204" pitchFamily="34" charset="0"/>
                        </a:rPr>
                        <a:t>Faculty</a:t>
                      </a:r>
                      <a:endParaRPr lang="en-US" sz="1200" dirty="0">
                        <a:latin typeface="Arial" panose="020B0604020202020204" pitchFamily="34" charset="0"/>
                        <a:cs typeface="Arial" panose="020B0604020202020204" pitchFamily="34" charset="0"/>
                      </a:endParaRPr>
                    </a:p>
                  </a:txBody>
                  <a:tcPr/>
                </a:tc>
                <a:tc>
                  <a:txBody>
                    <a:bodyPr/>
                    <a:lstStyle/>
                    <a:p>
                      <a:r>
                        <a:rPr lang="en-US" sz="1200" kern="1200" dirty="0" smtClean="0">
                          <a:effectLst/>
                          <a:latin typeface="Arial" panose="020B0604020202020204" pitchFamily="34" charset="0"/>
                          <a:cs typeface="Arial" panose="020B0604020202020204" pitchFamily="34" charset="0"/>
                        </a:rPr>
                        <a:t>131,075</a:t>
                      </a:r>
                      <a:endParaRPr lang="en-US" sz="1200" dirty="0">
                        <a:latin typeface="Arial" panose="020B0604020202020204" pitchFamily="34" charset="0"/>
                        <a:cs typeface="Arial" panose="020B0604020202020204" pitchFamily="34" charset="0"/>
                      </a:endParaRPr>
                    </a:p>
                  </a:txBody>
                  <a:tcPr/>
                </a:tc>
              </a:tr>
              <a:tr h="346504">
                <a:tc>
                  <a:txBody>
                    <a:bodyPr/>
                    <a:lstStyle/>
                    <a:p>
                      <a:r>
                        <a:rPr lang="en-US" sz="1200" dirty="0" smtClean="0">
                          <a:latin typeface="Arial" panose="020B0604020202020204" pitchFamily="34" charset="0"/>
                          <a:cs typeface="Arial" panose="020B0604020202020204" pitchFamily="34" charset="0"/>
                        </a:rPr>
                        <a:t>TOTAL</a:t>
                      </a:r>
                      <a:r>
                        <a:rPr lang="en-US" sz="1200" baseline="0" dirty="0" smtClean="0">
                          <a:latin typeface="Arial" panose="020B0604020202020204" pitchFamily="34" charset="0"/>
                          <a:cs typeface="Arial" panose="020B0604020202020204" pitchFamily="34" charset="0"/>
                        </a:rPr>
                        <a:t> WASTE</a:t>
                      </a:r>
                      <a:endParaRPr lang="en-US"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1,450,110.2</a:t>
                      </a:r>
                      <a:endParaRPr lang="en-US" sz="1200" dirty="0">
                        <a:latin typeface="Arial" panose="020B0604020202020204" pitchFamily="34" charset="0"/>
                        <a:cs typeface="Arial" panose="020B0604020202020204" pitchFamily="34" charset="0"/>
                      </a:endParaRPr>
                    </a:p>
                  </a:txBody>
                  <a:tcPr/>
                </a:tc>
              </a:tr>
            </a:tbl>
          </a:graphicData>
        </a:graphic>
      </p:graphicFrame>
      <p:sp>
        <p:nvSpPr>
          <p:cNvPr id="61" name="TextBox 60"/>
          <p:cNvSpPr txBox="1"/>
          <p:nvPr/>
        </p:nvSpPr>
        <p:spPr>
          <a:xfrm>
            <a:off x="29851862" y="11080207"/>
            <a:ext cx="4527685" cy="1569660"/>
          </a:xfrm>
          <a:prstGeom prst="rect">
            <a:avLst/>
          </a:prstGeom>
          <a:noFill/>
        </p:spPr>
        <p:txBody>
          <a:bodyPr wrap="square" rtlCol="0">
            <a:spAutoFit/>
          </a:bodyPr>
          <a:lstStyle/>
          <a:p>
            <a:pPr algn="just"/>
            <a:r>
              <a:rPr lang="en-US" sz="1600" b="1" dirty="0" smtClean="0">
                <a:latin typeface="Arial" panose="020B0604020202020204" pitchFamily="34" charset="0"/>
                <a:cs typeface="Arial" panose="020B0604020202020204" pitchFamily="34" charset="0"/>
              </a:rPr>
              <a:t>Figure 1: </a:t>
            </a:r>
            <a:r>
              <a:rPr lang="en-US" sz="1600" dirty="0" smtClean="0">
                <a:latin typeface="Arial" panose="020B0604020202020204" pitchFamily="34" charset="0"/>
                <a:cs typeface="Arial" panose="020B0604020202020204" pitchFamily="34" charset="0"/>
              </a:rPr>
              <a:t>Changes in % organic matter with </a:t>
            </a:r>
            <a:r>
              <a:rPr lang="en-US" sz="1600" dirty="0">
                <a:latin typeface="Arial" panose="020B0604020202020204" pitchFamily="34" charset="0"/>
                <a:cs typeface="Arial" panose="020B0604020202020204" pitchFamily="34" charset="0"/>
              </a:rPr>
              <a:t>time. The % organic waste decreases from </a:t>
            </a:r>
            <a:r>
              <a:rPr lang="en-US" sz="1600" dirty="0" smtClean="0">
                <a:latin typeface="Arial" panose="020B0604020202020204" pitchFamily="34" charset="0"/>
                <a:cs typeface="Arial" panose="020B0604020202020204" pitchFamily="34" charset="0"/>
              </a:rPr>
              <a:t>about </a:t>
            </a:r>
            <a:r>
              <a:rPr lang="en-US" sz="1600" b="1" dirty="0">
                <a:latin typeface="Arial" panose="020B0604020202020204" pitchFamily="34" charset="0"/>
                <a:cs typeface="Arial" panose="020B0604020202020204" pitchFamily="34" charset="0"/>
              </a:rPr>
              <a:t>88%</a:t>
            </a:r>
            <a:r>
              <a:rPr lang="en-US" sz="1600" dirty="0">
                <a:latin typeface="Arial" panose="020B0604020202020204" pitchFamily="34" charset="0"/>
                <a:cs typeface="Arial" panose="020B0604020202020204" pitchFamily="34" charset="0"/>
              </a:rPr>
              <a:t> in Pile 9, </a:t>
            </a:r>
            <a:r>
              <a:rPr lang="en-US" sz="1600" b="1" dirty="0">
                <a:latin typeface="Arial" panose="020B0604020202020204" pitchFamily="34" charset="0"/>
                <a:cs typeface="Arial" panose="020B0604020202020204" pitchFamily="34" charset="0"/>
              </a:rPr>
              <a:t>77%</a:t>
            </a:r>
            <a:r>
              <a:rPr lang="en-US" sz="1600" dirty="0">
                <a:latin typeface="Arial" panose="020B0604020202020204" pitchFamily="34" charset="0"/>
                <a:cs typeface="Arial" panose="020B0604020202020204" pitchFamily="34" charset="0"/>
              </a:rPr>
              <a:t> in Pile 8, </a:t>
            </a:r>
            <a:r>
              <a:rPr lang="en-US" sz="1600" dirty="0" smtClean="0">
                <a:latin typeface="Arial" panose="020B0604020202020204" pitchFamily="34" charset="0"/>
                <a:cs typeface="Arial" panose="020B0604020202020204" pitchFamily="34" charset="0"/>
              </a:rPr>
              <a:t>and to </a:t>
            </a:r>
            <a:r>
              <a:rPr lang="en-US" sz="1600" b="1" dirty="0">
                <a:latin typeface="Arial" panose="020B0604020202020204" pitchFamily="34" charset="0"/>
                <a:cs typeface="Arial" panose="020B0604020202020204" pitchFamily="34" charset="0"/>
              </a:rPr>
              <a:t>68%</a:t>
            </a:r>
            <a:r>
              <a:rPr lang="en-US" sz="1600" dirty="0">
                <a:latin typeface="Arial" panose="020B0604020202020204" pitchFamily="34" charset="0"/>
                <a:cs typeface="Arial" panose="020B0604020202020204" pitchFamily="34" charset="0"/>
              </a:rPr>
              <a:t> in </a:t>
            </a:r>
            <a:r>
              <a:rPr lang="en-US" sz="1600" dirty="0" smtClean="0">
                <a:latin typeface="Arial" panose="020B0604020202020204" pitchFamily="34" charset="0"/>
                <a:cs typeface="Arial" panose="020B0604020202020204" pitchFamily="34" charset="0"/>
              </a:rPr>
              <a:t>Pile </a:t>
            </a:r>
            <a:r>
              <a:rPr lang="en-US" sz="1600" dirty="0">
                <a:latin typeface="Arial" panose="020B0604020202020204" pitchFamily="34" charset="0"/>
                <a:cs typeface="Arial" panose="020B0604020202020204" pitchFamily="34" charset="0"/>
              </a:rPr>
              <a:t>1. This decrease </a:t>
            </a:r>
            <a:r>
              <a:rPr lang="en-US" sz="1600" dirty="0" smtClean="0">
                <a:latin typeface="Arial" panose="020B0604020202020204" pitchFamily="34" charset="0"/>
                <a:cs typeface="Arial" panose="020B0604020202020204" pitchFamily="34" charset="0"/>
              </a:rPr>
              <a:t>was</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towards the 73% </a:t>
            </a:r>
            <a:r>
              <a:rPr lang="en-US" sz="1600" dirty="0" smtClean="0">
                <a:latin typeface="Arial" panose="020B0604020202020204" pitchFamily="34" charset="0"/>
                <a:cs typeface="Arial" panose="020B0604020202020204" pitchFamily="34" charset="0"/>
              </a:rPr>
              <a:t>Milorganite </a:t>
            </a:r>
            <a:r>
              <a:rPr lang="en-US" sz="1600" dirty="0">
                <a:latin typeface="Arial" panose="020B0604020202020204" pitchFamily="34" charset="0"/>
                <a:cs typeface="Arial" panose="020B0604020202020204" pitchFamily="34" charset="0"/>
              </a:rPr>
              <a:t>value.</a:t>
            </a:r>
          </a:p>
          <a:p>
            <a:endParaRPr lang="en-US" sz="1600" dirty="0">
              <a:latin typeface="Arial" panose="020B0604020202020204" pitchFamily="34" charset="0"/>
              <a:cs typeface="Arial" panose="020B0604020202020204" pitchFamily="34" charset="0"/>
            </a:endParaRPr>
          </a:p>
        </p:txBody>
      </p:sp>
      <p:sp>
        <p:nvSpPr>
          <p:cNvPr id="63" name="TextBox 62"/>
          <p:cNvSpPr txBox="1"/>
          <p:nvPr/>
        </p:nvSpPr>
        <p:spPr>
          <a:xfrm>
            <a:off x="34379546" y="11080121"/>
            <a:ext cx="4555425" cy="1323439"/>
          </a:xfrm>
          <a:prstGeom prst="rect">
            <a:avLst/>
          </a:prstGeom>
          <a:noFill/>
        </p:spPr>
        <p:txBody>
          <a:bodyPr wrap="square" rtlCol="0">
            <a:spAutoFit/>
          </a:bodyPr>
          <a:lstStyle/>
          <a:p>
            <a:pPr algn="just"/>
            <a:r>
              <a:rPr lang="en-US" sz="1600" b="1" dirty="0" smtClean="0">
                <a:latin typeface="Arial" panose="020B0604020202020204" pitchFamily="34" charset="0"/>
                <a:cs typeface="Arial" panose="020B0604020202020204" pitchFamily="34" charset="0"/>
              </a:rPr>
              <a:t>Figure 2: </a:t>
            </a:r>
            <a:r>
              <a:rPr lang="en-US" sz="1600" dirty="0" smtClean="0">
                <a:latin typeface="Arial" panose="020B0604020202020204" pitchFamily="34" charset="0"/>
                <a:cs typeface="Arial" panose="020B0604020202020204" pitchFamily="34" charset="0"/>
              </a:rPr>
              <a:t>Changes in % Nitrogen with </a:t>
            </a:r>
            <a:r>
              <a:rPr lang="en-US" sz="1600" dirty="0">
                <a:latin typeface="Arial" panose="020B0604020202020204" pitchFamily="34" charset="0"/>
                <a:cs typeface="Arial" panose="020B0604020202020204" pitchFamily="34" charset="0"/>
              </a:rPr>
              <a:t>time. The % nitrogen </a:t>
            </a:r>
            <a:r>
              <a:rPr lang="en-US" sz="1600" dirty="0" smtClean="0">
                <a:latin typeface="Arial" panose="020B0604020202020204" pitchFamily="34" charset="0"/>
                <a:cs typeface="Arial" panose="020B0604020202020204" pitchFamily="34" charset="0"/>
              </a:rPr>
              <a:t>is </a:t>
            </a:r>
            <a:r>
              <a:rPr lang="en-US" sz="1600" dirty="0">
                <a:latin typeface="Arial" panose="020B0604020202020204" pitchFamily="34" charset="0"/>
                <a:cs typeface="Arial" panose="020B0604020202020204" pitchFamily="34" charset="0"/>
              </a:rPr>
              <a:t>less for each pile (about </a:t>
            </a:r>
            <a:r>
              <a:rPr lang="en-US" sz="1600" b="1" dirty="0">
                <a:latin typeface="Arial" panose="020B0604020202020204" pitchFamily="34" charset="0"/>
                <a:cs typeface="Arial" panose="020B0604020202020204" pitchFamily="34" charset="0"/>
              </a:rPr>
              <a:t>1%</a:t>
            </a:r>
            <a:r>
              <a:rPr lang="en-US" sz="1600" dirty="0">
                <a:latin typeface="Arial" panose="020B0604020202020204" pitchFamily="34" charset="0"/>
                <a:cs typeface="Arial" panose="020B0604020202020204" pitchFamily="34" charset="0"/>
              </a:rPr>
              <a:t> for Pile 9, </a:t>
            </a:r>
            <a:r>
              <a:rPr lang="en-US" sz="1600" b="1"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for Pile </a:t>
            </a:r>
            <a:r>
              <a:rPr lang="en-US" sz="1600" dirty="0">
                <a:latin typeface="Arial" panose="020B0604020202020204" pitchFamily="34" charset="0"/>
                <a:cs typeface="Arial" panose="020B0604020202020204" pitchFamily="34" charset="0"/>
              </a:rPr>
              <a:t>8 and </a:t>
            </a:r>
            <a:r>
              <a:rPr lang="en-US" sz="1600" b="1" dirty="0">
                <a:latin typeface="Arial" panose="020B0604020202020204" pitchFamily="34" charset="0"/>
                <a:cs typeface="Arial" panose="020B0604020202020204" pitchFamily="34" charset="0"/>
              </a:rPr>
              <a:t>3%</a:t>
            </a:r>
            <a:r>
              <a:rPr lang="en-US" sz="1600" dirty="0">
                <a:latin typeface="Arial" panose="020B0604020202020204" pitchFamily="34" charset="0"/>
                <a:cs typeface="Arial" panose="020B0604020202020204" pitchFamily="34" charset="0"/>
              </a:rPr>
              <a:t> for Pile </a:t>
            </a:r>
            <a:r>
              <a:rPr lang="en-US" sz="1600" dirty="0" smtClean="0">
                <a:latin typeface="Arial" panose="020B0604020202020204" pitchFamily="34" charset="0"/>
                <a:cs typeface="Arial" panose="020B0604020202020204" pitchFamily="34" charset="0"/>
              </a:rPr>
              <a:t>1) compared </a:t>
            </a:r>
            <a:r>
              <a:rPr lang="en-US" sz="1600" dirty="0" smtClean="0">
                <a:latin typeface="Arial" panose="020B0604020202020204" pitchFamily="34" charset="0"/>
                <a:cs typeface="Arial" panose="020B0604020202020204" pitchFamily="34" charset="0"/>
              </a:rPr>
              <a:t>to the </a:t>
            </a:r>
            <a:r>
              <a:rPr lang="en-US" sz="1600" dirty="0" smtClean="0">
                <a:latin typeface="Arial" panose="020B0604020202020204" pitchFamily="34" charset="0"/>
                <a:cs typeface="Arial" panose="020B0604020202020204" pitchFamily="34" charset="0"/>
              </a:rPr>
              <a:t>7% Milorganite </a:t>
            </a:r>
            <a:r>
              <a:rPr lang="en-US" sz="1600" dirty="0">
                <a:latin typeface="Arial" panose="020B0604020202020204" pitchFamily="34" charset="0"/>
                <a:cs typeface="Arial" panose="020B0604020202020204" pitchFamily="34" charset="0"/>
              </a:rPr>
              <a:t>value. </a:t>
            </a:r>
          </a:p>
          <a:p>
            <a:endParaRPr lang="en-US" sz="1600" dirty="0">
              <a:latin typeface="Arial" panose="020B0604020202020204" pitchFamily="34" charset="0"/>
              <a:cs typeface="Arial" panose="020B0604020202020204" pitchFamily="34" charset="0"/>
            </a:endParaRPr>
          </a:p>
        </p:txBody>
      </p:sp>
      <p:sp>
        <p:nvSpPr>
          <p:cNvPr id="64" name="TextBox 63"/>
          <p:cNvSpPr txBox="1"/>
          <p:nvPr/>
        </p:nvSpPr>
        <p:spPr>
          <a:xfrm>
            <a:off x="29890720" y="15473814"/>
            <a:ext cx="4704079" cy="1569660"/>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Figure 3: Changes in % Carbon with time. </a:t>
            </a:r>
            <a:r>
              <a:rPr lang="en-US" sz="1600" dirty="0">
                <a:latin typeface="Arial" panose="020B0604020202020204" pitchFamily="34" charset="0"/>
                <a:cs typeface="Arial" panose="020B0604020202020204" pitchFamily="34" charset="0"/>
              </a:rPr>
              <a:t>The % Carbon of the composts are around the standard Milorganite value. </a:t>
            </a:r>
            <a:r>
              <a:rPr lang="en-US" sz="1600" dirty="0" smtClean="0">
                <a:latin typeface="Arial" panose="020B0604020202020204" pitchFamily="34" charset="0"/>
                <a:cs typeface="Arial" panose="020B0604020202020204" pitchFamily="34" charset="0"/>
              </a:rPr>
              <a:t>That is </a:t>
            </a:r>
            <a:r>
              <a:rPr lang="en-US" sz="1600" dirty="0">
                <a:latin typeface="Arial" panose="020B0604020202020204" pitchFamily="34" charset="0"/>
                <a:cs typeface="Arial" panose="020B0604020202020204" pitchFamily="34" charset="0"/>
              </a:rPr>
              <a:t>about </a:t>
            </a:r>
            <a:r>
              <a:rPr lang="en-US" sz="1600" b="1" dirty="0">
                <a:latin typeface="Arial" panose="020B0604020202020204" pitchFamily="34" charset="0"/>
                <a:cs typeface="Arial" panose="020B0604020202020204" pitchFamily="34" charset="0"/>
              </a:rPr>
              <a:t>48%</a:t>
            </a:r>
            <a:r>
              <a:rPr lang="en-US" sz="1600" dirty="0">
                <a:latin typeface="Arial" panose="020B0604020202020204" pitchFamily="34" charset="0"/>
                <a:cs typeface="Arial" panose="020B0604020202020204" pitchFamily="34" charset="0"/>
              </a:rPr>
              <a:t> for Pile 9, </a:t>
            </a:r>
            <a:r>
              <a:rPr lang="en-US" sz="1600" b="1" dirty="0">
                <a:latin typeface="Arial" panose="020B0604020202020204" pitchFamily="34" charset="0"/>
                <a:cs typeface="Arial" panose="020B0604020202020204" pitchFamily="34" charset="0"/>
              </a:rPr>
              <a:t>41%</a:t>
            </a:r>
            <a:r>
              <a:rPr lang="en-US" sz="1600" dirty="0">
                <a:latin typeface="Arial" panose="020B0604020202020204" pitchFamily="34" charset="0"/>
                <a:cs typeface="Arial" panose="020B0604020202020204" pitchFamily="34" charset="0"/>
              </a:rPr>
              <a:t> for Pile 8, </a:t>
            </a:r>
            <a:r>
              <a:rPr lang="en-US" sz="1600" b="1" dirty="0">
                <a:latin typeface="Arial" panose="020B0604020202020204" pitchFamily="34" charset="0"/>
                <a:cs typeface="Arial" panose="020B0604020202020204" pitchFamily="34" charset="0"/>
              </a:rPr>
              <a:t>39%</a:t>
            </a:r>
            <a:r>
              <a:rPr lang="en-US" sz="1600" dirty="0">
                <a:latin typeface="Arial" panose="020B0604020202020204" pitchFamily="34" charset="0"/>
                <a:cs typeface="Arial" panose="020B0604020202020204" pitchFamily="34" charset="0"/>
              </a:rPr>
              <a:t> for Pile 1, and </a:t>
            </a:r>
            <a:r>
              <a:rPr lang="en-US" sz="1600" b="1" dirty="0">
                <a:latin typeface="Arial" panose="020B0604020202020204" pitchFamily="34" charset="0"/>
                <a:cs typeface="Arial" panose="020B0604020202020204" pitchFamily="34" charset="0"/>
              </a:rPr>
              <a:t>37%</a:t>
            </a:r>
            <a:r>
              <a:rPr lang="en-US" sz="1600" dirty="0">
                <a:latin typeface="Arial" panose="020B0604020202020204" pitchFamily="34" charset="0"/>
                <a:cs typeface="Arial" panose="020B0604020202020204" pitchFamily="34" charset="0"/>
              </a:rPr>
              <a:t> for Milorganite.</a:t>
            </a:r>
          </a:p>
          <a:p>
            <a:endParaRPr lang="en-US" sz="1600" dirty="0">
              <a:latin typeface="Arial" panose="020B0604020202020204" pitchFamily="34" charset="0"/>
              <a:cs typeface="Arial" panose="020B0604020202020204" pitchFamily="34" charset="0"/>
            </a:endParaRPr>
          </a:p>
        </p:txBody>
      </p:sp>
      <p:sp>
        <p:nvSpPr>
          <p:cNvPr id="65" name="TextBox 64"/>
          <p:cNvSpPr txBox="1"/>
          <p:nvPr/>
        </p:nvSpPr>
        <p:spPr>
          <a:xfrm>
            <a:off x="34545760" y="15427365"/>
            <a:ext cx="4389211" cy="1077218"/>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Figure 4: Changes in % phosphorus with time. </a:t>
            </a:r>
            <a:r>
              <a:rPr lang="en-US" sz="1600" dirty="0">
                <a:latin typeface="Arial" panose="020B0604020202020204" pitchFamily="34" charset="0"/>
                <a:cs typeface="Arial" panose="020B0604020202020204" pitchFamily="34" charset="0"/>
              </a:rPr>
              <a:t>The % phosphorus is approximately about </a:t>
            </a:r>
            <a:r>
              <a:rPr lang="en-US" sz="1600" b="1" dirty="0">
                <a:latin typeface="Arial" panose="020B0604020202020204" pitchFamily="34" charset="0"/>
                <a:cs typeface="Arial" panose="020B0604020202020204" pitchFamily="34" charset="0"/>
              </a:rPr>
              <a:t>0.4% </a:t>
            </a:r>
            <a:r>
              <a:rPr lang="en-US" sz="1600" dirty="0">
                <a:latin typeface="Arial" panose="020B0604020202020204" pitchFamily="34" charset="0"/>
                <a:cs typeface="Arial" panose="020B0604020202020204" pitchFamily="34" charset="0"/>
              </a:rPr>
              <a:t>for Pile 9,8 and 1. This value </a:t>
            </a:r>
            <a:r>
              <a:rPr lang="en-US" sz="1600" dirty="0" smtClean="0">
                <a:latin typeface="Arial" panose="020B0604020202020204" pitchFamily="34" charset="0"/>
                <a:cs typeface="Arial" panose="020B0604020202020204" pitchFamily="34" charset="0"/>
              </a:rPr>
              <a:t>less </a:t>
            </a:r>
            <a:r>
              <a:rPr lang="en-US" sz="1600" dirty="0">
                <a:latin typeface="Arial" panose="020B0604020202020204" pitchFamily="34" charset="0"/>
                <a:cs typeface="Arial" panose="020B0604020202020204" pitchFamily="34" charset="0"/>
              </a:rPr>
              <a:t>than 0.9 % Milorganite </a:t>
            </a:r>
            <a:r>
              <a:rPr lang="en-US" sz="1600" dirty="0" smtClean="0">
                <a:latin typeface="Arial" panose="020B0604020202020204" pitchFamily="34" charset="0"/>
                <a:cs typeface="Arial" panose="020B0604020202020204" pitchFamily="34" charset="0"/>
              </a:rPr>
              <a:t>value.</a:t>
            </a:r>
            <a:endParaRPr lang="en-US" sz="1600" dirty="0">
              <a:latin typeface="Arial" panose="020B0604020202020204" pitchFamily="34" charset="0"/>
              <a:cs typeface="Arial" panose="020B0604020202020204" pitchFamily="34" charset="0"/>
            </a:endParaRPr>
          </a:p>
        </p:txBody>
      </p:sp>
      <p:sp>
        <p:nvSpPr>
          <p:cNvPr id="66" name="TextBox 65"/>
          <p:cNvSpPr txBox="1"/>
          <p:nvPr/>
        </p:nvSpPr>
        <p:spPr>
          <a:xfrm>
            <a:off x="25717500" y="11080121"/>
            <a:ext cx="3569978" cy="584775"/>
          </a:xfrm>
          <a:prstGeom prst="rect">
            <a:avLst/>
          </a:prstGeom>
          <a:noFill/>
        </p:spPr>
        <p:txBody>
          <a:bodyPr wrap="square" rtlCol="0">
            <a:spAutoFit/>
          </a:bodyPr>
          <a:lstStyle/>
          <a:p>
            <a:pPr algn="just"/>
            <a:r>
              <a:rPr lang="en-US" sz="1600" b="1" dirty="0" smtClean="0">
                <a:latin typeface="Arial" panose="020B0604020202020204" pitchFamily="34" charset="0"/>
                <a:cs typeface="Arial" panose="020B0604020202020204" pitchFamily="34" charset="0"/>
              </a:rPr>
              <a:t>Table 1</a:t>
            </a:r>
            <a:r>
              <a:rPr lang="en-US" sz="1600" dirty="0" smtClean="0">
                <a:latin typeface="Arial" panose="020B0604020202020204" pitchFamily="34" charset="0"/>
                <a:cs typeface="Arial" panose="020B0604020202020204" pitchFamily="34" charset="0"/>
              </a:rPr>
              <a:t>: Amount of organic waste generated at UWM campus. </a:t>
            </a:r>
            <a:endParaRPr lang="en-US" sz="1600" dirty="0">
              <a:latin typeface="Arial" panose="020B0604020202020204" pitchFamily="34" charset="0"/>
              <a:cs typeface="Arial" panose="020B0604020202020204" pitchFamily="34" charset="0"/>
            </a:endParaRPr>
          </a:p>
        </p:txBody>
      </p:sp>
      <p:sp>
        <p:nvSpPr>
          <p:cNvPr id="67" name="TextBox 66"/>
          <p:cNvSpPr txBox="1"/>
          <p:nvPr/>
        </p:nvSpPr>
        <p:spPr>
          <a:xfrm>
            <a:off x="24754342" y="16181848"/>
            <a:ext cx="4975932" cy="1569660"/>
          </a:xfrm>
          <a:prstGeom prst="rect">
            <a:avLst/>
          </a:prstGeom>
          <a:noFill/>
        </p:spPr>
        <p:txBody>
          <a:bodyPr wrap="square" rtlCol="0">
            <a:spAutoFit/>
          </a:bodyPr>
          <a:lstStyle/>
          <a:p>
            <a:pPr lvl="2" algn="just"/>
            <a:r>
              <a:rPr lang="en-US" sz="1600" b="1" dirty="0" smtClean="0">
                <a:latin typeface="Arial" panose="020B0604020202020204" pitchFamily="34" charset="0"/>
                <a:cs typeface="Arial" panose="020B0604020202020204" pitchFamily="34" charset="0"/>
              </a:rPr>
              <a:t>Chart 1: </a:t>
            </a:r>
            <a:r>
              <a:rPr lang="en-US" sz="1600" dirty="0" smtClean="0">
                <a:latin typeface="Arial" panose="020B0604020202020204" pitchFamily="34" charset="0"/>
                <a:cs typeface="Arial" panose="020B0604020202020204" pitchFamily="34" charset="0"/>
              </a:rPr>
              <a:t>Changes in plant health with </a:t>
            </a:r>
            <a:r>
              <a:rPr lang="en-US" sz="1600" dirty="0">
                <a:latin typeface="Arial" panose="020B0604020202020204" pitchFamily="34" charset="0"/>
                <a:cs typeface="Arial" panose="020B0604020202020204" pitchFamily="34" charset="0"/>
              </a:rPr>
              <a:t>time</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That is from about </a:t>
            </a:r>
            <a:r>
              <a:rPr lang="en-US" sz="1600" b="1" dirty="0">
                <a:latin typeface="Arial" panose="020B0604020202020204" pitchFamily="34" charset="0"/>
                <a:cs typeface="Arial" panose="020B0604020202020204" pitchFamily="34" charset="0"/>
              </a:rPr>
              <a:t>0.78%</a:t>
            </a:r>
            <a:r>
              <a:rPr lang="en-US" sz="1600" dirty="0">
                <a:latin typeface="Arial" panose="020B0604020202020204" pitchFamily="34" charset="0"/>
                <a:cs typeface="Arial" panose="020B0604020202020204" pitchFamily="34" charset="0"/>
              </a:rPr>
              <a:t> to </a:t>
            </a:r>
            <a:r>
              <a:rPr lang="en-US" sz="1600" b="1" dirty="0">
                <a:latin typeface="Arial" panose="020B0604020202020204" pitchFamily="34" charset="0"/>
                <a:cs typeface="Arial" panose="020B0604020202020204" pitchFamily="34" charset="0"/>
              </a:rPr>
              <a:t>0.69%</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in </a:t>
            </a:r>
            <a:r>
              <a:rPr lang="en-US" sz="1600" dirty="0">
                <a:latin typeface="Arial" panose="020B0604020202020204" pitchFamily="34" charset="0"/>
                <a:cs typeface="Arial" panose="020B0604020202020204" pitchFamily="34" charset="0"/>
              </a:rPr>
              <a:t>Pile 9, </a:t>
            </a:r>
            <a:r>
              <a:rPr lang="en-US" sz="1600" b="1" dirty="0">
                <a:latin typeface="Arial" panose="020B0604020202020204" pitchFamily="34" charset="0"/>
                <a:cs typeface="Arial" panose="020B0604020202020204" pitchFamily="34" charset="0"/>
              </a:rPr>
              <a:t>0.78% </a:t>
            </a:r>
            <a:r>
              <a:rPr lang="en-US" sz="1600" dirty="0">
                <a:latin typeface="Arial" panose="020B0604020202020204" pitchFamily="34" charset="0"/>
                <a:cs typeface="Arial" panose="020B0604020202020204" pitchFamily="34" charset="0"/>
              </a:rPr>
              <a:t>to </a:t>
            </a:r>
            <a:r>
              <a:rPr lang="en-US" sz="1600" b="1" dirty="0">
                <a:latin typeface="Arial" panose="020B0604020202020204" pitchFamily="34" charset="0"/>
                <a:cs typeface="Arial" panose="020B0604020202020204" pitchFamily="34" charset="0"/>
              </a:rPr>
              <a:t>0.68% </a:t>
            </a:r>
            <a:r>
              <a:rPr lang="en-US" sz="1600" dirty="0">
                <a:latin typeface="Arial" panose="020B0604020202020204" pitchFamily="34" charset="0"/>
                <a:cs typeface="Arial" panose="020B0604020202020204" pitchFamily="34" charset="0"/>
              </a:rPr>
              <a:t>in Pile 8, </a:t>
            </a:r>
            <a:r>
              <a:rPr lang="en-US" sz="1600" b="1" dirty="0">
                <a:latin typeface="Arial" panose="020B0604020202020204" pitchFamily="34" charset="0"/>
                <a:cs typeface="Arial" panose="020B0604020202020204" pitchFamily="34" charset="0"/>
              </a:rPr>
              <a:t>0.78%</a:t>
            </a:r>
            <a:r>
              <a:rPr lang="en-US" sz="1600" dirty="0">
                <a:latin typeface="Arial" panose="020B0604020202020204" pitchFamily="34" charset="0"/>
                <a:cs typeface="Arial" panose="020B0604020202020204" pitchFamily="34" charset="0"/>
              </a:rPr>
              <a:t> to </a:t>
            </a:r>
            <a:r>
              <a:rPr lang="en-US" sz="1600" b="1" dirty="0">
                <a:latin typeface="Arial" panose="020B0604020202020204" pitchFamily="34" charset="0"/>
                <a:cs typeface="Arial" panose="020B0604020202020204" pitchFamily="34" charset="0"/>
              </a:rPr>
              <a:t>0.66%</a:t>
            </a:r>
            <a:r>
              <a:rPr lang="en-US" sz="1600" dirty="0">
                <a:latin typeface="Arial" panose="020B0604020202020204" pitchFamily="34" charset="0"/>
                <a:cs typeface="Arial" panose="020B0604020202020204" pitchFamily="34" charset="0"/>
              </a:rPr>
              <a:t> in Pile 1, and 0.78% to </a:t>
            </a:r>
            <a:r>
              <a:rPr lang="en-US" sz="1600" dirty="0" smtClean="0">
                <a:latin typeface="Arial" panose="020B0604020202020204" pitchFamily="34" charset="0"/>
                <a:cs typeface="Arial" panose="020B0604020202020204" pitchFamily="34" charset="0"/>
              </a:rPr>
              <a:t>0.59</a:t>
            </a:r>
            <a:r>
              <a:rPr lang="en-US" sz="1600" dirty="0">
                <a:latin typeface="Arial" panose="020B0604020202020204" pitchFamily="34" charset="0"/>
                <a:cs typeface="Arial" panose="020B0604020202020204" pitchFamily="34" charset="0"/>
              </a:rPr>
              <a:t>% for Soil.</a:t>
            </a:r>
          </a:p>
          <a:p>
            <a:pPr algn="just"/>
            <a:r>
              <a:rPr lang="en-US" sz="1600" dirty="0" smtClean="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graphicFrame>
        <p:nvGraphicFramePr>
          <p:cNvPr id="73" name="Table 72"/>
          <p:cNvGraphicFramePr>
            <a:graphicFrameLocks noGrp="1"/>
          </p:cNvGraphicFramePr>
          <p:nvPr>
            <p:extLst>
              <p:ext uri="{D42A27DB-BD31-4B8C-83A1-F6EECF244321}">
                <p14:modId xmlns:p14="http://schemas.microsoft.com/office/powerpoint/2010/main" val="2166389501"/>
              </p:ext>
            </p:extLst>
          </p:nvPr>
        </p:nvGraphicFramePr>
        <p:xfrm>
          <a:off x="25717499" y="19968983"/>
          <a:ext cx="12710422" cy="1968798"/>
        </p:xfrm>
        <a:graphic>
          <a:graphicData uri="http://schemas.openxmlformats.org/drawingml/2006/table">
            <a:tbl>
              <a:tblPr firstRow="1" bandRow="1">
                <a:tableStyleId>{073A0DAA-6AF3-43AB-8588-CEC1D06C72B9}</a:tableStyleId>
              </a:tblPr>
              <a:tblGrid>
                <a:gridCol w="4315516"/>
                <a:gridCol w="2172483"/>
                <a:gridCol w="6222423"/>
              </a:tblGrid>
              <a:tr h="574834">
                <a:tc>
                  <a:txBody>
                    <a:bodyPr/>
                    <a:lstStyle/>
                    <a:p>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Hoop</a:t>
                      </a:r>
                      <a:r>
                        <a:rPr lang="en-US" sz="2400" baseline="0" dirty="0" smtClean="0">
                          <a:latin typeface="Arial" panose="020B0604020202020204" pitchFamily="34" charset="0"/>
                          <a:cs typeface="Arial" panose="020B0604020202020204" pitchFamily="34" charset="0"/>
                        </a:rPr>
                        <a:t> House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In-Vessel Composter (</a:t>
                      </a:r>
                      <a:r>
                        <a:rPr lang="en-US" sz="2400" dirty="0" smtClean="0">
                          <a:latin typeface="Arial" panose="020B0604020202020204" pitchFamily="34" charset="0"/>
                          <a:cs typeface="Arial" panose="020B0604020202020204" pitchFamily="34" charset="0"/>
                        </a:rPr>
                        <a:t>Recommended)</a:t>
                      </a:r>
                      <a:endParaRPr lang="en-US" sz="2400" dirty="0">
                        <a:latin typeface="Arial" panose="020B0604020202020204" pitchFamily="34" charset="0"/>
                        <a:cs typeface="Arial" panose="020B0604020202020204" pitchFamily="34" charset="0"/>
                      </a:endParaRPr>
                    </a:p>
                  </a:txBody>
                  <a:tcPr/>
                </a:tc>
              </a:tr>
              <a:tr h="696982">
                <a:tc>
                  <a:txBody>
                    <a:bodyPr/>
                    <a:lstStyle/>
                    <a:p>
                      <a:r>
                        <a:rPr lang="en-US" sz="2400" dirty="0" smtClean="0">
                          <a:latin typeface="Arial" panose="020B0604020202020204" pitchFamily="34" charset="0"/>
                          <a:cs typeface="Arial" panose="020B0604020202020204" pitchFamily="34" charset="0"/>
                        </a:rPr>
                        <a:t>Amount</a:t>
                      </a:r>
                      <a:r>
                        <a:rPr lang="en-US" sz="2400" baseline="0" dirty="0" smtClean="0">
                          <a:latin typeface="Arial" panose="020B0604020202020204" pitchFamily="34" charset="0"/>
                          <a:cs typeface="Arial" panose="020B0604020202020204" pitchFamily="34" charset="0"/>
                        </a:rPr>
                        <a:t> of waste handle</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0.6%</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35%</a:t>
                      </a:r>
                      <a:endParaRPr lang="en-US" sz="2400" dirty="0">
                        <a:latin typeface="Arial" panose="020B0604020202020204" pitchFamily="34" charset="0"/>
                        <a:cs typeface="Arial" panose="020B0604020202020204" pitchFamily="34" charset="0"/>
                      </a:endParaRPr>
                    </a:p>
                  </a:txBody>
                  <a:tcPr/>
                </a:tc>
              </a:tr>
              <a:tr h="696982">
                <a:tc>
                  <a:txBody>
                    <a:bodyPr/>
                    <a:lstStyle/>
                    <a:p>
                      <a:r>
                        <a:rPr lang="en-US" sz="2400" dirty="0" smtClean="0">
                          <a:latin typeface="Arial" panose="020B0604020202020204" pitchFamily="34" charset="0"/>
                          <a:cs typeface="Arial" panose="020B0604020202020204" pitchFamily="34" charset="0"/>
                        </a:rPr>
                        <a:t>Amount</a:t>
                      </a:r>
                      <a:r>
                        <a:rPr lang="en-US" sz="2400" baseline="0" dirty="0" smtClean="0">
                          <a:latin typeface="Arial" panose="020B0604020202020204" pitchFamily="34" charset="0"/>
                          <a:cs typeface="Arial" panose="020B0604020202020204" pitchFamily="34" charset="0"/>
                        </a:rPr>
                        <a:t> of finished product</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43 cubic yards</a:t>
                      </a:r>
                      <a:endParaRPr lang="en-US" sz="2400" dirty="0">
                        <a:latin typeface="Arial" panose="020B0604020202020204" pitchFamily="34" charset="0"/>
                        <a:cs typeface="Arial" panose="020B0604020202020204" pitchFamily="34" charset="0"/>
                      </a:endParaRPr>
                    </a:p>
                  </a:txBody>
                  <a:tcPr/>
                </a:tc>
                <a:tc>
                  <a:txBody>
                    <a:bodyPr/>
                    <a:lstStyle/>
                    <a:p>
                      <a:r>
                        <a:rPr lang="en-US" sz="2400" dirty="0" smtClean="0">
                          <a:latin typeface="Arial" panose="020B0604020202020204" pitchFamily="34" charset="0"/>
                          <a:cs typeface="Arial" panose="020B0604020202020204" pitchFamily="34" charset="0"/>
                        </a:rPr>
                        <a:t>182 cubic</a:t>
                      </a:r>
                      <a:r>
                        <a:rPr lang="en-US" sz="2400" baseline="0" dirty="0" smtClean="0">
                          <a:latin typeface="Arial" panose="020B0604020202020204" pitchFamily="34" charset="0"/>
                          <a:cs typeface="Arial" panose="020B0604020202020204" pitchFamily="34" charset="0"/>
                        </a:rPr>
                        <a:t> yards</a:t>
                      </a:r>
                      <a:endParaRPr lang="en-US" sz="2400" dirty="0">
                        <a:latin typeface="Arial" panose="020B0604020202020204" pitchFamily="34" charset="0"/>
                        <a:cs typeface="Arial" panose="020B0604020202020204" pitchFamily="34" charset="0"/>
                      </a:endParaRPr>
                    </a:p>
                  </a:txBody>
                  <a:tcPr/>
                </a:tc>
              </a:tr>
            </a:tbl>
          </a:graphicData>
        </a:graphic>
      </p:graphicFrame>
      <p:sp>
        <p:nvSpPr>
          <p:cNvPr id="75" name="TextBox 74"/>
          <p:cNvSpPr txBox="1"/>
          <p:nvPr/>
        </p:nvSpPr>
        <p:spPr>
          <a:xfrm>
            <a:off x="25657028" y="22018283"/>
            <a:ext cx="12824717" cy="6370975"/>
          </a:xfrm>
          <a:prstGeom prst="rect">
            <a:avLst/>
          </a:prstGeom>
          <a:noFill/>
        </p:spPr>
        <p:txBody>
          <a:bodyPr wrap="square" rtlCol="0">
            <a:spAutoFit/>
          </a:bodyPr>
          <a:lstStyle/>
          <a:p>
            <a:pPr algn="just"/>
            <a:r>
              <a:rPr lang="en-US" sz="2400" dirty="0" smtClean="0">
                <a:latin typeface="Arial" panose="020B0604020202020204" pitchFamily="34" charset="0"/>
                <a:cs typeface="Arial" panose="020B0604020202020204" pitchFamily="34" charset="0"/>
              </a:rPr>
              <a:t>We concluded that:</a:t>
            </a:r>
          </a:p>
          <a:p>
            <a:pPr algn="just"/>
            <a:endParaRPr lang="en-US" sz="2400" dirty="0" smtClean="0">
              <a:latin typeface="Arial" panose="020B0604020202020204" pitchFamily="34" charset="0"/>
              <a:cs typeface="Arial" panose="020B0604020202020204" pitchFamily="34" charset="0"/>
            </a:endParaRPr>
          </a:p>
          <a:p>
            <a:pPr marL="1257300" lvl="2" indent="-3429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a:t>
            </a:r>
            <a:r>
              <a:rPr lang="en-US" sz="2400" dirty="0" smtClean="0">
                <a:latin typeface="Arial" panose="020B0604020202020204" pitchFamily="34" charset="0"/>
                <a:cs typeface="Arial" panose="020B0604020202020204" pitchFamily="34" charset="0"/>
              </a:rPr>
              <a:t>s the </a:t>
            </a:r>
            <a:r>
              <a:rPr lang="en-US" sz="2400" dirty="0" smtClean="0">
                <a:latin typeface="Arial" panose="020B0604020202020204" pitchFamily="34" charset="0"/>
                <a:cs typeface="Arial" panose="020B0604020202020204" pitchFamily="34" charset="0"/>
              </a:rPr>
              <a:t>pile </a:t>
            </a:r>
            <a:r>
              <a:rPr lang="en-US" sz="2400" dirty="0" smtClean="0">
                <a:latin typeface="Arial" panose="020B0604020202020204" pitchFamily="34" charset="0"/>
                <a:cs typeface="Arial" panose="020B0604020202020204" pitchFamily="34" charset="0"/>
              </a:rPr>
              <a:t>matures, its % </a:t>
            </a:r>
            <a:r>
              <a:rPr lang="en-US" sz="2400" dirty="0" smtClean="0">
                <a:latin typeface="Arial" panose="020B0604020202020204" pitchFamily="34" charset="0"/>
                <a:cs typeface="Arial" panose="020B0604020202020204" pitchFamily="34" charset="0"/>
              </a:rPr>
              <a:t>organic </a:t>
            </a:r>
            <a:r>
              <a:rPr lang="en-US" sz="2400" dirty="0" smtClean="0">
                <a:latin typeface="Arial" panose="020B0604020202020204" pitchFamily="34" charset="0"/>
                <a:cs typeface="Arial" panose="020B0604020202020204" pitchFamily="34" charset="0"/>
              </a:rPr>
              <a:t>waste decrease towards the standard value of Milorganite.</a:t>
            </a:r>
          </a:p>
          <a:p>
            <a:pPr algn="just"/>
            <a:endParaRPr lang="en-US" sz="2400" dirty="0">
              <a:latin typeface="Arial" panose="020B0604020202020204" pitchFamily="34" charset="0"/>
              <a:cs typeface="Arial" panose="020B0604020202020204" pitchFamily="34" charset="0"/>
            </a:endParaRPr>
          </a:p>
          <a:p>
            <a:pPr marL="1257300" lvl="2" indent="-3429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As the </a:t>
            </a:r>
            <a:r>
              <a:rPr lang="en-US" sz="2400" dirty="0" smtClean="0">
                <a:latin typeface="Arial" panose="020B0604020202020204" pitchFamily="34" charset="0"/>
                <a:cs typeface="Arial" panose="020B0604020202020204" pitchFamily="34" charset="0"/>
              </a:rPr>
              <a:t>pile </a:t>
            </a:r>
            <a:r>
              <a:rPr lang="en-US" sz="2400" dirty="0" smtClean="0">
                <a:latin typeface="Arial" panose="020B0604020202020204" pitchFamily="34" charset="0"/>
                <a:cs typeface="Arial" panose="020B0604020202020204" pitchFamily="34" charset="0"/>
              </a:rPr>
              <a:t>matures</a:t>
            </a:r>
            <a:r>
              <a:rPr lang="en-US" sz="2400" dirty="0">
                <a:latin typeface="Arial" panose="020B0604020202020204" pitchFamily="34" charset="0"/>
                <a:cs typeface="Arial" panose="020B0604020202020204" pitchFamily="34" charset="0"/>
              </a:rPr>
              <a:t>, its </a:t>
            </a:r>
            <a:r>
              <a:rPr lang="en-US"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nitrogen increase towards the standard </a:t>
            </a:r>
            <a:r>
              <a:rPr lang="en-US" sz="2400" dirty="0">
                <a:latin typeface="Arial" panose="020B0604020202020204" pitchFamily="34" charset="0"/>
                <a:cs typeface="Arial" panose="020B0604020202020204" pitchFamily="34" charset="0"/>
              </a:rPr>
              <a:t>value of </a:t>
            </a:r>
            <a:r>
              <a:rPr lang="en-US" sz="2400" dirty="0" smtClean="0">
                <a:latin typeface="Arial" panose="020B0604020202020204" pitchFamily="34" charset="0"/>
                <a:cs typeface="Arial" panose="020B0604020202020204" pitchFamily="34" charset="0"/>
              </a:rPr>
              <a:t>Milorganite.</a:t>
            </a:r>
          </a:p>
          <a:p>
            <a:pPr marL="457200" indent="-457200" algn="just">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pPr marL="1371600" lvl="2" indent="-4572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The % carbon in the piles remain approximately around the value of the Milorganite.</a:t>
            </a:r>
          </a:p>
          <a:p>
            <a:pPr marL="1371600" lvl="2" indent="-457200" algn="just">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pPr marL="1371600" lvl="2" indent="-4572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The % phosphorus of the piles are less than that of Milorganite.</a:t>
            </a:r>
          </a:p>
          <a:p>
            <a:pPr marL="1371600" lvl="2" indent="-457200" algn="just">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1371600" lvl="2" indent="-4572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As the plants grow, they become less healthy. </a:t>
            </a:r>
          </a:p>
          <a:p>
            <a:pPr marL="1371600" lvl="2" indent="-457200" algn="just">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pPr marL="1371600" lvl="2" indent="-457200" algn="just">
              <a:buFont typeface="Arial" panose="020B0604020202020204" pitchFamily="34" charset="0"/>
              <a:buChar char="•"/>
            </a:pPr>
            <a:r>
              <a:rPr lang="en-US" sz="2400" dirty="0" smtClean="0">
                <a:latin typeface="Arial" panose="020B0604020202020204" pitchFamily="34" charset="0"/>
                <a:cs typeface="Arial" panose="020B0604020202020204" pitchFamily="34" charset="0"/>
              </a:rPr>
              <a:t>The pH of the compost were out of the range of the acceptable pH of soil (4.6 to 8.3)</a:t>
            </a:r>
          </a:p>
        </p:txBody>
      </p:sp>
      <p:sp>
        <p:nvSpPr>
          <p:cNvPr id="76" name="TextBox 75"/>
          <p:cNvSpPr txBox="1"/>
          <p:nvPr/>
        </p:nvSpPr>
        <p:spPr>
          <a:xfrm>
            <a:off x="25526308" y="29742196"/>
            <a:ext cx="13462692" cy="1938992"/>
          </a:xfrm>
          <a:prstGeom prst="rect">
            <a:avLst/>
          </a:prstGeom>
          <a:noFill/>
        </p:spPr>
        <p:txBody>
          <a:bodyPr wrap="square" numCol="1" rtlCol="0">
            <a:spAutoFit/>
          </a:bodyPr>
          <a:lstStyle/>
          <a:p>
            <a:pPr algn="just"/>
            <a:r>
              <a:rPr lang="en-US" sz="2400" dirty="0" smtClean="0">
                <a:latin typeface="Arial" panose="020B0604020202020204" pitchFamily="34" charset="0"/>
                <a:cs typeface="Arial" panose="020B0604020202020204" pitchFamily="34" charset="0"/>
              </a:rPr>
              <a:t>We thank Dr. Cheryl S Ajirotutu (Associate Vice Chancellor, Global Inclusion and Engagement University of Wisconsin-Milwaukee</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f</a:t>
            </a:r>
            <a:r>
              <a:rPr lang="en-US" sz="2400" dirty="0" smtClean="0">
                <a:latin typeface="Arial" panose="020B0604020202020204" pitchFamily="34" charset="0"/>
                <a:cs typeface="Arial" panose="020B0604020202020204" pitchFamily="34" charset="0"/>
              </a:rPr>
              <a:t>aculty mentors, </a:t>
            </a:r>
            <a:r>
              <a:rPr lang="en-US" sz="2400" dirty="0" smtClean="0">
                <a:latin typeface="Arial" panose="020B0604020202020204" pitchFamily="34" charset="0"/>
                <a:cs typeface="Arial" panose="020B0604020202020204" pitchFamily="34" charset="0"/>
              </a:rPr>
              <a:t>Dr. John Berges and Dr. Erica Young </a:t>
            </a:r>
            <a:r>
              <a:rPr lang="en-US" sz="2400" dirty="0" smtClean="0">
                <a:latin typeface="Arial" panose="020B0604020202020204" pitchFamily="34" charset="0"/>
                <a:cs typeface="Arial" panose="020B0604020202020204" pitchFamily="34" charset="0"/>
              </a:rPr>
              <a:t>(</a:t>
            </a:r>
            <a:r>
              <a:rPr lang="en-US" sz="2400" dirty="0" smtClean="0">
                <a:latin typeface="Arial" panose="020B0604020202020204" pitchFamily="34" charset="0"/>
                <a:cs typeface="Arial" panose="020B0604020202020204" pitchFamily="34" charset="0"/>
              </a:rPr>
              <a:t>UWM Biological Sciences)</a:t>
            </a:r>
            <a:r>
              <a:rPr lang="en-US"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Education </a:t>
            </a:r>
            <a:r>
              <a:rPr lang="en-US" sz="2400" dirty="0" smtClean="0">
                <a:latin typeface="Arial" panose="020B0604020202020204" pitchFamily="34" charset="0"/>
                <a:cs typeface="Arial" panose="020B0604020202020204" pitchFamily="34" charset="0"/>
              </a:rPr>
              <a:t>Program </a:t>
            </a:r>
            <a:r>
              <a:rPr lang="en-US" sz="2400" dirty="0" smtClean="0">
                <a:latin typeface="Arial" panose="020B0604020202020204" pitchFamily="34" charset="0"/>
                <a:cs typeface="Arial" panose="020B0604020202020204" pitchFamily="34" charset="0"/>
              </a:rPr>
              <a:t>Coordinator, </a:t>
            </a:r>
            <a:r>
              <a:rPr lang="en-US" sz="2400" dirty="0" smtClean="0">
                <a:latin typeface="Arial" panose="020B0604020202020204" pitchFamily="34" charset="0"/>
                <a:cs typeface="Arial" panose="020B0604020202020204" pitchFamily="34" charset="0"/>
              </a:rPr>
              <a:t>David </a:t>
            </a:r>
            <a:r>
              <a:rPr lang="en-US" sz="2400" dirty="0" smtClean="0">
                <a:latin typeface="Arial" panose="020B0604020202020204" pitchFamily="34" charset="0"/>
                <a:cs typeface="Arial" panose="020B0604020202020204" pitchFamily="34" charset="0"/>
              </a:rPr>
              <a:t>Earl Johnson </a:t>
            </a:r>
            <a:r>
              <a:rPr lang="en-US" sz="2400" dirty="0" smtClean="0">
                <a:latin typeface="Arial" panose="020B0604020202020204" pitchFamily="34" charset="0"/>
                <a:cs typeface="Arial" panose="020B0604020202020204" pitchFamily="34" charset="0"/>
              </a:rPr>
              <a:t>(IUAN), and Renee Frederick, Kate </a:t>
            </a:r>
            <a:r>
              <a:rPr lang="en-US" sz="2400" dirty="0" smtClean="0">
                <a:latin typeface="Arial" panose="020B0604020202020204" pitchFamily="34" charset="0"/>
                <a:cs typeface="Arial" panose="020B0604020202020204" pitchFamily="34" charset="0"/>
              </a:rPr>
              <a:t>Nelson, and </a:t>
            </a:r>
            <a:r>
              <a:rPr lang="en-US" sz="2400" dirty="0" smtClean="0">
                <a:latin typeface="Arial" panose="020B0604020202020204" pitchFamily="34" charset="0"/>
                <a:cs typeface="Arial" panose="020B0604020202020204" pitchFamily="34" charset="0"/>
              </a:rPr>
              <a:t>John </a:t>
            </a:r>
            <a:r>
              <a:rPr lang="en-US" sz="2400" dirty="0" smtClean="0">
                <a:latin typeface="Arial" panose="020B0604020202020204" pitchFamily="34" charset="0"/>
                <a:cs typeface="Arial" panose="020B0604020202020204" pitchFamily="34" charset="0"/>
              </a:rPr>
              <a:t>Gardner </a:t>
            </a:r>
            <a:r>
              <a:rPr lang="en-US" sz="2400" dirty="0" smtClean="0">
                <a:latin typeface="Arial" panose="020B0604020202020204" pitchFamily="34" charset="0"/>
                <a:cs typeface="Arial" panose="020B0604020202020204" pitchFamily="34" charset="0"/>
              </a:rPr>
              <a:t>(</a:t>
            </a:r>
            <a:r>
              <a:rPr lang="en-US" sz="2400" dirty="0" smtClean="0">
                <a:latin typeface="Arial" panose="020B0604020202020204" pitchFamily="34" charset="0"/>
                <a:cs typeface="Arial" panose="020B0604020202020204" pitchFamily="34" charset="0"/>
              </a:rPr>
              <a:t>UWM </a:t>
            </a:r>
            <a:r>
              <a:rPr lang="en-US" sz="2400" dirty="0" smtClean="0">
                <a:latin typeface="Arial" panose="020B0604020202020204" pitchFamily="34" charset="0"/>
                <a:cs typeface="Arial" panose="020B0604020202020204" pitchFamily="34" charset="0"/>
              </a:rPr>
              <a:t>Office </a:t>
            </a:r>
            <a:r>
              <a:rPr lang="en-US" sz="2400" dirty="0" smtClean="0">
                <a:latin typeface="Arial" panose="020B0604020202020204" pitchFamily="34" charset="0"/>
                <a:cs typeface="Arial" panose="020B0604020202020204" pitchFamily="34" charset="0"/>
              </a:rPr>
              <a:t>of </a:t>
            </a:r>
            <a:r>
              <a:rPr lang="en-US" sz="2400" dirty="0" smtClean="0">
                <a:latin typeface="Arial" panose="020B0604020202020204" pitchFamily="34" charset="0"/>
                <a:cs typeface="Arial" panose="020B0604020202020204" pitchFamily="34" charset="0"/>
              </a:rPr>
              <a:t>Sustainability). </a:t>
            </a:r>
            <a:r>
              <a:rPr lang="en-US" sz="2400" dirty="0" smtClean="0">
                <a:latin typeface="Arial" panose="020B0604020202020204" pitchFamily="34" charset="0"/>
                <a:cs typeface="Arial" panose="020B0604020202020204" pitchFamily="34" charset="0"/>
              </a:rPr>
              <a:t>We also thank UWM </a:t>
            </a:r>
            <a:r>
              <a:rPr lang="en-US" sz="2400" dirty="0" smtClean="0">
                <a:latin typeface="Arial" panose="020B0604020202020204" pitchFamily="34" charset="0"/>
                <a:cs typeface="Arial" panose="020B0604020202020204" pitchFamily="34" charset="0"/>
              </a:rPr>
              <a:t>Housing and </a:t>
            </a:r>
            <a:r>
              <a:rPr lang="en-US" sz="2400" dirty="0" smtClean="0">
                <a:latin typeface="Arial" panose="020B0604020202020204" pitchFamily="34" charset="0"/>
                <a:cs typeface="Arial" panose="020B0604020202020204" pitchFamily="34" charset="0"/>
              </a:rPr>
              <a:t>Restaurant </a:t>
            </a:r>
            <a:r>
              <a:rPr lang="en-US" sz="2400" dirty="0" smtClean="0">
                <a:latin typeface="Arial" panose="020B0604020202020204" pitchFamily="34" charset="0"/>
                <a:cs typeface="Arial" panose="020B0604020202020204" pitchFamily="34" charset="0"/>
              </a:rPr>
              <a:t>Operations, </a:t>
            </a:r>
            <a:r>
              <a:rPr lang="en-US" sz="2400" dirty="0" smtClean="0">
                <a:latin typeface="Arial" panose="020B0604020202020204" pitchFamily="34" charset="0"/>
                <a:cs typeface="Arial" panose="020B0604020202020204" pitchFamily="34" charset="0"/>
              </a:rPr>
              <a:t>WiscAMP, and SURF at UWM</a:t>
            </a:r>
          </a:p>
        </p:txBody>
      </p:sp>
      <p:sp>
        <p:nvSpPr>
          <p:cNvPr id="77" name="TextBox 76"/>
          <p:cNvSpPr txBox="1"/>
          <p:nvPr/>
        </p:nvSpPr>
        <p:spPr>
          <a:xfrm>
            <a:off x="1695450" y="29742196"/>
            <a:ext cx="16144872" cy="3046988"/>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Smith-Sebasto, N. (n.d.). In-Vessel Composting - Commercial Food Scraps / Waste Management. </a:t>
            </a:r>
            <a:r>
              <a:rPr lang="en-US" sz="2400" dirty="0" smtClean="0">
                <a:latin typeface="Arial" panose="020B0604020202020204" pitchFamily="34" charset="0"/>
                <a:cs typeface="Arial" panose="020B0604020202020204" pitchFamily="34" charset="0"/>
              </a:rPr>
              <a:t>Retrieved </a:t>
            </a:r>
          </a:p>
          <a:p>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August </a:t>
            </a:r>
            <a:r>
              <a:rPr lang="en-US" sz="2400" dirty="0">
                <a:latin typeface="Arial" panose="020B0604020202020204" pitchFamily="34" charset="0"/>
                <a:cs typeface="Arial" panose="020B0604020202020204" pitchFamily="34" charset="0"/>
              </a:rPr>
              <a:t>4, 2015, from http://www.forsolutionsllc.com </a:t>
            </a:r>
            <a:endParaRPr lang="en-US"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Heath, H. (n.d.). </a:t>
            </a:r>
            <a:r>
              <a:rPr lang="en-US" sz="2400" dirty="0" smtClean="0">
                <a:latin typeface="Arial" panose="020B0604020202020204" pitchFamily="34" charset="0"/>
                <a:cs typeface="Arial" panose="020B0604020202020204" pitchFamily="34" charset="0"/>
              </a:rPr>
              <a:t>Recycling Works </a:t>
            </a:r>
            <a:r>
              <a:rPr lang="en-US" sz="2400" dirty="0">
                <a:latin typeface="Arial" panose="020B0604020202020204" pitchFamily="34" charset="0"/>
                <a:cs typeface="Arial" panose="020B0604020202020204" pitchFamily="34" charset="0"/>
              </a:rPr>
              <a:t>Massachusetts. Retrieved August 4, 2015, from http://</a:t>
            </a:r>
            <a:r>
              <a:rPr lang="en-US" sz="2400" dirty="0" smtClean="0">
                <a:latin typeface="Arial" panose="020B0604020202020204" pitchFamily="34" charset="0"/>
                <a:cs typeface="Arial" panose="020B0604020202020204" pitchFamily="34" charset="0"/>
              </a:rPr>
              <a:t>www.recyclingworksma.com</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Test Methods. (n.d.). Retrieved August 4, 2015, from http://compostingcouncil.org/tmecc</a:t>
            </a:r>
            <a:r>
              <a:rPr lang="en-US"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Association for the Advancement of Sustainability in Higher Education | News, Resources, Events, and Assessment </a:t>
            </a:r>
            <a:endParaRPr lang="en-US" sz="2400" dirty="0" smtClean="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Tools </a:t>
            </a:r>
            <a:r>
              <a:rPr lang="en-US" sz="2400" dirty="0">
                <a:latin typeface="Arial" panose="020B0604020202020204" pitchFamily="34" charset="0"/>
                <a:cs typeface="Arial" panose="020B0604020202020204" pitchFamily="34" charset="0"/>
              </a:rPr>
              <a:t>for the Campus Sustainability Community. (n.d.). Retrieved August 4, 2015, from http://www.aashe.org</a:t>
            </a:r>
            <a:r>
              <a:rPr lang="en-US"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sp>
        <p:nvSpPr>
          <p:cNvPr id="62" name="TextBox 61"/>
          <p:cNvSpPr txBox="1"/>
          <p:nvPr/>
        </p:nvSpPr>
        <p:spPr>
          <a:xfrm>
            <a:off x="25684891" y="7441971"/>
            <a:ext cx="4685679" cy="830997"/>
          </a:xfrm>
          <a:prstGeom prst="rect">
            <a:avLst/>
          </a:prstGeom>
          <a:noFill/>
        </p:spPr>
        <p:txBody>
          <a:bodyPr wrap="square" rtlCol="0">
            <a:spAutoFit/>
          </a:bodyPr>
          <a:lstStyle/>
          <a:p>
            <a:r>
              <a:rPr lang="en-US" sz="2400" dirty="0" smtClean="0">
                <a:latin typeface="Arial" panose="020B0604020202020204" pitchFamily="34" charset="0"/>
                <a:cs typeface="Arial" panose="020B0604020202020204" pitchFamily="34" charset="0"/>
              </a:rPr>
              <a:t>1. Amount of organic waste </a:t>
            </a:r>
          </a:p>
          <a:p>
            <a:r>
              <a:rPr lang="en-US" sz="2400" dirty="0" smtClean="0">
                <a:latin typeface="Arial" panose="020B0604020202020204" pitchFamily="34" charset="0"/>
                <a:cs typeface="Arial" panose="020B0604020202020204" pitchFamily="34" charset="0"/>
              </a:rPr>
              <a:t>generated at UWM campus</a:t>
            </a:r>
            <a:endParaRPr lang="en-US" sz="2400" dirty="0">
              <a:latin typeface="Arial" panose="020B0604020202020204" pitchFamily="34" charset="0"/>
              <a:cs typeface="Arial" panose="020B0604020202020204" pitchFamily="34" charset="0"/>
            </a:endParaRPr>
          </a:p>
        </p:txBody>
      </p:sp>
      <p:sp>
        <p:nvSpPr>
          <p:cNvPr id="69" name="TextBox 68"/>
          <p:cNvSpPr txBox="1"/>
          <p:nvPr/>
        </p:nvSpPr>
        <p:spPr>
          <a:xfrm>
            <a:off x="15746722" y="6715590"/>
            <a:ext cx="3695242" cy="769441"/>
          </a:xfrm>
          <a:prstGeom prst="rect">
            <a:avLst/>
          </a:prstGeom>
          <a:noFill/>
        </p:spPr>
        <p:txBody>
          <a:bodyPr wrap="none" rtlCol="0">
            <a:spAutoFit/>
          </a:bodyPr>
          <a:lstStyle/>
          <a:p>
            <a:r>
              <a:rPr lang="en-US" sz="4400" b="1" dirty="0" smtClean="0">
                <a:latin typeface="Arial" panose="020B0604020202020204" pitchFamily="34" charset="0"/>
                <a:cs typeface="Arial" panose="020B0604020202020204" pitchFamily="34" charset="0"/>
              </a:rPr>
              <a:t>Methodology</a:t>
            </a:r>
            <a:endParaRPr lang="en-US" sz="4400" b="1" dirty="0">
              <a:latin typeface="Arial" panose="020B0604020202020204" pitchFamily="34" charset="0"/>
              <a:cs typeface="Arial" panose="020B0604020202020204" pitchFamily="34" charset="0"/>
            </a:endParaRPr>
          </a:p>
        </p:txBody>
      </p:sp>
      <p:sp>
        <p:nvSpPr>
          <p:cNvPr id="70" name="TextBox 69"/>
          <p:cNvSpPr txBox="1"/>
          <p:nvPr/>
        </p:nvSpPr>
        <p:spPr>
          <a:xfrm>
            <a:off x="31065040" y="6704045"/>
            <a:ext cx="2438284" cy="769441"/>
          </a:xfrm>
          <a:prstGeom prst="rect">
            <a:avLst/>
          </a:prstGeom>
          <a:noFill/>
        </p:spPr>
        <p:txBody>
          <a:bodyPr wrap="square" rtlCol="0">
            <a:spAutoFit/>
          </a:bodyPr>
          <a:lstStyle/>
          <a:p>
            <a:r>
              <a:rPr lang="en-US" sz="4400" b="1" dirty="0" smtClean="0">
                <a:latin typeface="Arial" panose="020B0604020202020204" pitchFamily="34" charset="0"/>
                <a:cs typeface="Arial" panose="020B0604020202020204" pitchFamily="34" charset="0"/>
              </a:rPr>
              <a:t>Results</a:t>
            </a:r>
            <a:endParaRPr lang="en-US" sz="4400" b="1" dirty="0">
              <a:latin typeface="Arial" panose="020B0604020202020204" pitchFamily="34" charset="0"/>
              <a:cs typeface="Arial" panose="020B0604020202020204" pitchFamily="34" charset="0"/>
            </a:endParaRPr>
          </a:p>
        </p:txBody>
      </p:sp>
      <p:sp>
        <p:nvSpPr>
          <p:cNvPr id="79" name="TextBox 78"/>
          <p:cNvSpPr txBox="1"/>
          <p:nvPr/>
        </p:nvSpPr>
        <p:spPr>
          <a:xfrm>
            <a:off x="29908500" y="7441971"/>
            <a:ext cx="8519421" cy="830997"/>
          </a:xfrm>
          <a:prstGeom prst="rect">
            <a:avLst/>
          </a:prstGeom>
          <a:noFill/>
        </p:spPr>
        <p:txBody>
          <a:bodyPr wrap="square" rtlCol="0">
            <a:spAutoFit/>
          </a:bodyPr>
          <a:lstStyle/>
          <a:p>
            <a:pPr algn="just"/>
            <a:r>
              <a:rPr lang="en-US" sz="2400" dirty="0" smtClean="0">
                <a:latin typeface="Arial" panose="020B0604020202020204" pitchFamily="34" charset="0"/>
                <a:cs typeface="Arial" panose="020B0604020202020204" pitchFamily="34" charset="0"/>
              </a:rPr>
              <a:t>2. Analysis of the quality/components of the compost </a:t>
            </a:r>
          </a:p>
          <a:p>
            <a:pPr algn="just"/>
            <a:r>
              <a:rPr lang="en-US" sz="2400" dirty="0" smtClean="0">
                <a:latin typeface="Arial" panose="020B0604020202020204" pitchFamily="34" charset="0"/>
                <a:cs typeface="Arial" panose="020B0604020202020204" pitchFamily="34" charset="0"/>
              </a:rPr>
              <a:t>from the Hoop House</a:t>
            </a:r>
            <a:endParaRPr lang="en-US" sz="2400" dirty="0">
              <a:latin typeface="Arial" panose="020B0604020202020204" pitchFamily="34" charset="0"/>
              <a:cs typeface="Arial" panose="020B0604020202020204" pitchFamily="34" charset="0"/>
            </a:endParaRPr>
          </a:p>
        </p:txBody>
      </p:sp>
      <p:sp>
        <p:nvSpPr>
          <p:cNvPr id="81" name="TextBox 80"/>
          <p:cNvSpPr txBox="1"/>
          <p:nvPr/>
        </p:nvSpPr>
        <p:spPr>
          <a:xfrm>
            <a:off x="25717500" y="11848977"/>
            <a:ext cx="4134361" cy="1200329"/>
          </a:xfrm>
          <a:prstGeom prst="rect">
            <a:avLst/>
          </a:prstGeom>
          <a:noFill/>
        </p:spPr>
        <p:txBody>
          <a:bodyPr wrap="square" rtlCol="0">
            <a:spAutoFit/>
          </a:bodyPr>
          <a:lstStyle/>
          <a:p>
            <a:pPr algn="just"/>
            <a:r>
              <a:rPr lang="en-US" sz="2400" dirty="0" smtClean="0">
                <a:latin typeface="Arial" panose="020B0604020202020204" pitchFamily="34" charset="0"/>
                <a:cs typeface="Arial" panose="020B0604020202020204" pitchFamily="34" charset="0"/>
              </a:rPr>
              <a:t>3. Health of plants cultivated with </a:t>
            </a:r>
            <a:r>
              <a:rPr lang="en-US" sz="2400" dirty="0">
                <a:latin typeface="Arial" panose="020B0604020202020204" pitchFamily="34" charset="0"/>
                <a:cs typeface="Arial" panose="020B0604020202020204" pitchFamily="34" charset="0"/>
              </a:rPr>
              <a:t>c</a:t>
            </a:r>
            <a:r>
              <a:rPr lang="en-US" sz="2400" dirty="0" smtClean="0">
                <a:latin typeface="Arial" panose="020B0604020202020204" pitchFamily="34" charset="0"/>
                <a:cs typeface="Arial" panose="020B0604020202020204" pitchFamily="34" charset="0"/>
              </a:rPr>
              <a:t>ompost </a:t>
            </a:r>
            <a:r>
              <a:rPr lang="en-US" sz="2400" dirty="0" smtClean="0">
                <a:latin typeface="Arial" panose="020B0604020202020204" pitchFamily="34" charset="0"/>
                <a:cs typeface="Arial" panose="020B0604020202020204" pitchFamily="34" charset="0"/>
              </a:rPr>
              <a:t>from the Hoop House </a:t>
            </a:r>
            <a:endParaRPr lang="en-US" sz="2400" dirty="0">
              <a:latin typeface="Arial" panose="020B0604020202020204" pitchFamily="34" charset="0"/>
              <a:cs typeface="Arial" panose="020B0604020202020204" pitchFamily="34" charset="0"/>
            </a:endParaRPr>
          </a:p>
        </p:txBody>
      </p:sp>
      <p:sp>
        <p:nvSpPr>
          <p:cNvPr id="83" name="TextBox 82"/>
          <p:cNvSpPr txBox="1"/>
          <p:nvPr/>
        </p:nvSpPr>
        <p:spPr>
          <a:xfrm>
            <a:off x="29889749" y="17303721"/>
            <a:ext cx="4705050" cy="461665"/>
          </a:xfrm>
          <a:prstGeom prst="rect">
            <a:avLst/>
          </a:prstGeom>
          <a:noFill/>
        </p:spPr>
        <p:txBody>
          <a:bodyPr wrap="square" rtlCol="0">
            <a:spAutoFit/>
          </a:bodyPr>
          <a:lstStyle/>
          <a:p>
            <a:pPr algn="just"/>
            <a:r>
              <a:rPr lang="en-US" sz="2400" dirty="0" smtClean="0">
                <a:latin typeface="Arial" panose="020B0604020202020204" pitchFamily="34" charset="0"/>
                <a:cs typeface="Arial" panose="020B0604020202020204" pitchFamily="34" charset="0"/>
              </a:rPr>
              <a:t>4. Capacity of the Hoop House</a:t>
            </a:r>
            <a:endParaRPr lang="en-US" sz="2400" dirty="0">
              <a:latin typeface="Arial" panose="020B0604020202020204" pitchFamily="34" charset="0"/>
              <a:cs typeface="Arial" panose="020B0604020202020204" pitchFamily="34" charset="0"/>
            </a:endParaRPr>
          </a:p>
        </p:txBody>
      </p:sp>
      <p:sp>
        <p:nvSpPr>
          <p:cNvPr id="71" name="TextBox 70"/>
          <p:cNvSpPr txBox="1"/>
          <p:nvPr/>
        </p:nvSpPr>
        <p:spPr>
          <a:xfrm>
            <a:off x="1443823" y="8079032"/>
            <a:ext cx="7949320" cy="10335137"/>
          </a:xfrm>
          <a:prstGeom prst="rect">
            <a:avLst/>
          </a:prstGeom>
          <a:noFill/>
        </p:spPr>
        <p:txBody>
          <a:bodyPr wrap="square" rtlCol="0">
            <a:spAutoFit/>
          </a:bodyPr>
          <a:lstStyle/>
          <a:p>
            <a:pPr marL="457200" indent="-457200" algn="just" eaLnBrk="1" hangingPunct="1">
              <a:spcBef>
                <a:spcPct val="10000"/>
              </a:spcBef>
              <a:buFont typeface="+mj-lt"/>
              <a:buAutoNum type="arabicPeriod"/>
              <a:defRPr/>
            </a:pPr>
            <a:r>
              <a:rPr lang="en-US" dirty="0">
                <a:latin typeface="Arial" panose="020B0604020202020204" pitchFamily="34" charset="0"/>
                <a:cs typeface="Arial" panose="020B0604020202020204" pitchFamily="34" charset="0"/>
              </a:rPr>
              <a:t>To quantify the amount of organic waste generated </a:t>
            </a:r>
            <a:r>
              <a:rPr lang="en-US" dirty="0" smtClean="0">
                <a:latin typeface="Arial" panose="020B0604020202020204" pitchFamily="34" charset="0"/>
                <a:cs typeface="Arial" panose="020B0604020202020204" pitchFamily="34" charset="0"/>
              </a:rPr>
              <a:t>on </a:t>
            </a:r>
            <a:r>
              <a:rPr lang="en-US" dirty="0">
                <a:latin typeface="Arial" panose="020B0604020202020204" pitchFamily="34" charset="0"/>
                <a:cs typeface="Arial" panose="020B0604020202020204" pitchFamily="34" charset="0"/>
              </a:rPr>
              <a:t>the UW-Milwaukee </a:t>
            </a:r>
            <a:r>
              <a:rPr lang="en-US" dirty="0" smtClean="0">
                <a:latin typeface="Arial" panose="020B0604020202020204" pitchFamily="34" charset="0"/>
                <a:cs typeface="Arial" panose="020B0604020202020204" pitchFamily="34" charset="0"/>
              </a:rPr>
              <a:t>campus.</a:t>
            </a:r>
            <a:endParaRPr lang="en-US" dirty="0">
              <a:solidFill>
                <a:srgbClr val="FF0000"/>
              </a:solidFill>
              <a:latin typeface="Arial" panose="020B0604020202020204" pitchFamily="34" charset="0"/>
              <a:cs typeface="Arial" panose="020B0604020202020204" pitchFamily="34" charset="0"/>
            </a:endParaRPr>
          </a:p>
          <a:p>
            <a:pPr marL="457200" indent="-457200" algn="just" eaLnBrk="1" hangingPunct="1">
              <a:spcBef>
                <a:spcPct val="10000"/>
              </a:spcBef>
              <a:buFont typeface="+mj-lt"/>
              <a:buAutoNum type="arabicPeriod"/>
              <a:defRPr/>
            </a:pPr>
            <a:endParaRPr lang="en-US" dirty="0">
              <a:latin typeface="Arial" panose="020B0604020202020204" pitchFamily="34" charset="0"/>
              <a:cs typeface="Arial" panose="020B0604020202020204" pitchFamily="34" charset="0"/>
            </a:endParaRPr>
          </a:p>
          <a:p>
            <a:pPr marL="457200" indent="-457200" algn="just" eaLnBrk="1" hangingPunct="1">
              <a:spcBef>
                <a:spcPct val="10000"/>
              </a:spcBef>
              <a:buFont typeface="+mj-lt"/>
              <a:buAutoNum type="arabicPeriod"/>
              <a:defRPr/>
            </a:pPr>
            <a:r>
              <a:rPr lang="en-US" dirty="0">
                <a:latin typeface="Arial" panose="020B0604020202020204" pitchFamily="34" charset="0"/>
                <a:cs typeface="Arial" panose="020B0604020202020204" pitchFamily="34" charset="0"/>
              </a:rPr>
              <a:t>To analyze the quality/major component of the organic waste during its decomposition in compost operations in the “Hoop House”</a:t>
            </a:r>
          </a:p>
          <a:p>
            <a:pPr marL="457200" indent="-457200" algn="just" eaLnBrk="1" hangingPunct="1">
              <a:spcBef>
                <a:spcPct val="10000"/>
              </a:spcBef>
              <a:buFont typeface="+mj-lt"/>
              <a:buAutoNum type="arabicPeriod"/>
              <a:defRPr/>
            </a:pPr>
            <a:endParaRPr lang="en-US" dirty="0">
              <a:latin typeface="Arial" panose="020B0604020202020204" pitchFamily="34" charset="0"/>
              <a:cs typeface="Arial" panose="020B0604020202020204" pitchFamily="34" charset="0"/>
            </a:endParaRPr>
          </a:p>
          <a:p>
            <a:pPr marL="457200" indent="-457200" algn="just" eaLnBrk="1" hangingPunct="1">
              <a:spcBef>
                <a:spcPct val="10000"/>
              </a:spcBef>
              <a:buFont typeface="+mj-lt"/>
              <a:buAutoNum type="arabicPeriod"/>
              <a:defRPr/>
            </a:pPr>
            <a:r>
              <a:rPr lang="en-US" dirty="0">
                <a:latin typeface="Arial" panose="020B0604020202020204" pitchFamily="34" charset="0"/>
                <a:cs typeface="Arial" panose="020B0604020202020204" pitchFamily="34" charset="0"/>
              </a:rPr>
              <a:t>To determine the health of the plants cultivated using the resulting compost</a:t>
            </a:r>
          </a:p>
          <a:p>
            <a:pPr marL="457200" indent="-457200" algn="just" eaLnBrk="1" hangingPunct="1">
              <a:spcBef>
                <a:spcPct val="10000"/>
              </a:spcBef>
              <a:buFont typeface="+mj-lt"/>
              <a:buAutoNum type="arabicPeriod"/>
              <a:defRPr/>
            </a:pPr>
            <a:endParaRPr lang="en-US" dirty="0">
              <a:latin typeface="Arial" panose="020B0604020202020204" pitchFamily="34" charset="0"/>
              <a:cs typeface="Arial" panose="020B0604020202020204" pitchFamily="34" charset="0"/>
            </a:endParaRPr>
          </a:p>
          <a:p>
            <a:pPr marL="457200" indent="-457200" algn="just" eaLnBrk="1" hangingPunct="1">
              <a:spcBef>
                <a:spcPct val="10000"/>
              </a:spcBef>
              <a:buFont typeface="+mj-lt"/>
              <a:buAutoNum type="arabicPeriod"/>
              <a:defRPr/>
            </a:pPr>
            <a:r>
              <a:rPr lang="en-US" dirty="0">
                <a:latin typeface="Arial" panose="020B0604020202020204" pitchFamily="34" charset="0"/>
                <a:cs typeface="Arial" panose="020B0604020202020204" pitchFamily="34" charset="0"/>
              </a:rPr>
              <a:t>To determine the capacity of composting operations to handle organic </a:t>
            </a:r>
            <a:r>
              <a:rPr lang="en-US" dirty="0" smtClean="0">
                <a:latin typeface="Arial" panose="020B0604020202020204" pitchFamily="34" charset="0"/>
                <a:cs typeface="Arial" panose="020B0604020202020204" pitchFamily="34" charset="0"/>
              </a:rPr>
              <a:t>wastes </a:t>
            </a:r>
            <a:r>
              <a:rPr lang="en-US" dirty="0">
                <a:latin typeface="Arial" panose="020B0604020202020204" pitchFamily="34" charset="0"/>
                <a:cs typeface="Arial" panose="020B0604020202020204" pitchFamily="34" charset="0"/>
              </a:rPr>
              <a:t>generated at UW-Milwaukee </a:t>
            </a:r>
            <a:r>
              <a:rPr lang="en-US" dirty="0" smtClean="0">
                <a:latin typeface="Arial" panose="020B0604020202020204" pitchFamily="34" charset="0"/>
                <a:cs typeface="Arial" panose="020B0604020202020204" pitchFamily="34" charset="0"/>
              </a:rPr>
              <a:t>campus.</a:t>
            </a:r>
          </a:p>
          <a:p>
            <a:pPr marL="457200" indent="-457200" algn="just" eaLnBrk="1" hangingPunct="1">
              <a:spcBef>
                <a:spcPct val="10000"/>
              </a:spcBef>
              <a:buFont typeface="+mj-lt"/>
              <a:buAutoNum type="arabicPeriod"/>
              <a:defRPr/>
            </a:pPr>
            <a:endParaRPr lang="en-US" dirty="0">
              <a:latin typeface="Arial" panose="020B0604020202020204" pitchFamily="34" charset="0"/>
              <a:cs typeface="Arial" panose="020B0604020202020204" pitchFamily="34" charset="0"/>
            </a:endParaRPr>
          </a:p>
          <a:p>
            <a:pPr marL="457200" indent="-457200" algn="just" eaLnBrk="1" hangingPunct="1">
              <a:spcBef>
                <a:spcPct val="10000"/>
              </a:spcBef>
              <a:buFont typeface="+mj-lt"/>
              <a:buAutoNum type="arabicPeriod"/>
              <a:defRPr/>
            </a:pPr>
            <a:r>
              <a:rPr lang="en-US" dirty="0">
                <a:latin typeface="Arial" panose="020B0604020202020204" pitchFamily="34" charset="0"/>
                <a:cs typeface="Arial" panose="020B0604020202020204" pitchFamily="34" charset="0"/>
              </a:rPr>
              <a:t>To make recommendations on methods and equipment that would be suitable for UWM composting operations</a:t>
            </a:r>
          </a:p>
          <a:p>
            <a:pPr algn="just"/>
            <a:endParaRPr lang="en-US" dirty="0"/>
          </a:p>
        </p:txBody>
      </p:sp>
      <p:sp>
        <p:nvSpPr>
          <p:cNvPr id="90" name="Rounded Rectangle 89"/>
          <p:cNvSpPr/>
          <p:nvPr/>
        </p:nvSpPr>
        <p:spPr>
          <a:xfrm>
            <a:off x="10867228" y="24447856"/>
            <a:ext cx="1853253" cy="9999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latin typeface="Arial" panose="020B0604020202020204" pitchFamily="34" charset="0"/>
                <a:cs typeface="Arial" panose="020B0604020202020204" pitchFamily="34" charset="0"/>
              </a:rPr>
              <a:t>Plant health test</a:t>
            </a:r>
            <a:endParaRPr lang="en-US" sz="2400" dirty="0">
              <a:latin typeface="Arial" panose="020B0604020202020204" pitchFamily="34" charset="0"/>
              <a:cs typeface="Arial" panose="020B0604020202020204" pitchFamily="34" charset="0"/>
            </a:endParaRPr>
          </a:p>
        </p:txBody>
      </p:sp>
      <p:sp>
        <p:nvSpPr>
          <p:cNvPr id="91" name="TextBox 90"/>
          <p:cNvSpPr txBox="1"/>
          <p:nvPr/>
        </p:nvSpPr>
        <p:spPr>
          <a:xfrm>
            <a:off x="25684891" y="17524987"/>
            <a:ext cx="3853347" cy="892552"/>
          </a:xfrm>
          <a:prstGeom prst="rect">
            <a:avLst/>
          </a:prstGeom>
          <a:noFill/>
        </p:spPr>
        <p:txBody>
          <a:bodyPr wrap="square" rtlCol="0">
            <a:spAutoFit/>
          </a:bodyPr>
          <a:lstStyle/>
          <a:p>
            <a:pPr algn="just"/>
            <a:r>
              <a:rPr lang="en-US" sz="2000" b="1" dirty="0" smtClean="0">
                <a:solidFill>
                  <a:srgbClr val="FF0000"/>
                </a:solidFill>
                <a:latin typeface="Arial" panose="020B0604020202020204" pitchFamily="34" charset="0"/>
                <a:cs typeface="Arial" panose="020B0604020202020204" pitchFamily="34" charset="0"/>
              </a:rPr>
              <a:t>Note</a:t>
            </a:r>
            <a:r>
              <a:rPr lang="en-US" sz="1600" b="1" dirty="0" smtClean="0">
                <a:solidFill>
                  <a:srgbClr val="FF0000"/>
                </a:solidFill>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Milorganite is used as a standard to compare the quality of the different composts</a:t>
            </a:r>
            <a:endParaRPr lang="en-US" sz="1600" dirty="0">
              <a:latin typeface="Arial" panose="020B0604020202020204" pitchFamily="34" charset="0"/>
              <a:cs typeface="Arial" panose="020B0604020202020204" pitchFamily="34" charset="0"/>
            </a:endParaRPr>
          </a:p>
        </p:txBody>
      </p:sp>
      <p:sp>
        <p:nvSpPr>
          <p:cNvPr id="38" name="TextBox 37"/>
          <p:cNvSpPr txBox="1"/>
          <p:nvPr/>
        </p:nvSpPr>
        <p:spPr>
          <a:xfrm>
            <a:off x="18888739" y="9399162"/>
            <a:ext cx="2445759" cy="830997"/>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Waste sorted into recyclable, compostable and trash. </a:t>
            </a:r>
          </a:p>
        </p:txBody>
      </p:sp>
      <p:sp>
        <p:nvSpPr>
          <p:cNvPr id="45" name="TextBox 44"/>
          <p:cNvSpPr txBox="1"/>
          <p:nvPr/>
        </p:nvSpPr>
        <p:spPr>
          <a:xfrm>
            <a:off x="10796638" y="17057062"/>
            <a:ext cx="2472597" cy="863411"/>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The amount of organic waste generated on campus was estimated</a:t>
            </a:r>
            <a:endParaRPr lang="en-US" sz="1600" dirty="0">
              <a:latin typeface="Arial" panose="020B0604020202020204" pitchFamily="34" charset="0"/>
              <a:cs typeface="Arial" panose="020B0604020202020204" pitchFamily="34" charset="0"/>
            </a:endParaRPr>
          </a:p>
        </p:txBody>
      </p:sp>
      <p:sp>
        <p:nvSpPr>
          <p:cNvPr id="49" name="TextBox 48"/>
          <p:cNvSpPr txBox="1"/>
          <p:nvPr/>
        </p:nvSpPr>
        <p:spPr>
          <a:xfrm>
            <a:off x="20562007" y="17298095"/>
            <a:ext cx="2522010" cy="1077218"/>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How much waste the Hoop House could process per academic year was estimated</a:t>
            </a:r>
            <a:endParaRPr lang="en-US" sz="1600" dirty="0">
              <a:latin typeface="Arial" panose="020B0604020202020204" pitchFamily="34" charset="0"/>
              <a:cs typeface="Arial" panose="020B0604020202020204" pitchFamily="34" charset="0"/>
            </a:endParaRPr>
          </a:p>
        </p:txBody>
      </p:sp>
      <p:sp>
        <p:nvSpPr>
          <p:cNvPr id="51" name="TextBox 50"/>
          <p:cNvSpPr txBox="1"/>
          <p:nvPr/>
        </p:nvSpPr>
        <p:spPr>
          <a:xfrm>
            <a:off x="13309578" y="22025007"/>
            <a:ext cx="3048012" cy="1077218"/>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Sample composts from three piles at different stages of completion were used to grow cucumber plants</a:t>
            </a:r>
            <a:endParaRPr lang="en-US" sz="1600" dirty="0">
              <a:latin typeface="Arial" panose="020B0604020202020204" pitchFamily="34" charset="0"/>
              <a:cs typeface="Arial" panose="020B0604020202020204" pitchFamily="34" charset="0"/>
            </a:endParaRPr>
          </a:p>
        </p:txBody>
      </p:sp>
      <p:sp>
        <p:nvSpPr>
          <p:cNvPr id="68" name="TextBox 67"/>
          <p:cNvSpPr txBox="1"/>
          <p:nvPr/>
        </p:nvSpPr>
        <p:spPr>
          <a:xfrm>
            <a:off x="12794746" y="24642187"/>
            <a:ext cx="3538226" cy="830997"/>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A Diving PAM Fluorimeter was used to measure the health of the cucumber plants</a:t>
            </a:r>
            <a:endParaRPr lang="en-US" sz="1600" dirty="0">
              <a:latin typeface="Arial" panose="020B0604020202020204" pitchFamily="34" charset="0"/>
              <a:cs typeface="Arial" panose="020B0604020202020204" pitchFamily="34" charset="0"/>
            </a:endParaRPr>
          </a:p>
        </p:txBody>
      </p:sp>
      <p:sp>
        <p:nvSpPr>
          <p:cNvPr id="72" name="TextBox 71"/>
          <p:cNvSpPr txBox="1"/>
          <p:nvPr/>
        </p:nvSpPr>
        <p:spPr>
          <a:xfrm>
            <a:off x="19307008" y="24011113"/>
            <a:ext cx="3526329" cy="1323439"/>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Sample composts from three piles at different stages of completion were ground, weighted, air dried and analyzed for their Carbon, Nitrogen and Phosphorus content</a:t>
            </a:r>
            <a:endParaRPr lang="en-US" sz="1600" dirty="0">
              <a:latin typeface="Arial" panose="020B0604020202020204" pitchFamily="34" charset="0"/>
              <a:cs typeface="Arial" panose="020B0604020202020204" pitchFamily="34" charset="0"/>
            </a:endParaRPr>
          </a:p>
        </p:txBody>
      </p:sp>
      <p:sp>
        <p:nvSpPr>
          <p:cNvPr id="92" name="TextBox 91"/>
          <p:cNvSpPr txBox="1"/>
          <p:nvPr/>
        </p:nvSpPr>
        <p:spPr>
          <a:xfrm>
            <a:off x="22244869" y="20723200"/>
            <a:ext cx="2625156" cy="1815882"/>
          </a:xfrm>
          <a:prstGeom prst="rect">
            <a:avLst/>
          </a:prstGeom>
          <a:noFill/>
        </p:spPr>
        <p:txBody>
          <a:bodyPr wrap="square" rtlCol="0">
            <a:spAutoFit/>
          </a:bodyPr>
          <a:lstStyle/>
          <a:p>
            <a:pPr algn="just"/>
            <a:r>
              <a:rPr lang="en-US" sz="1600" dirty="0" smtClean="0">
                <a:latin typeface="Arial" panose="020B0604020202020204" pitchFamily="34" charset="0"/>
                <a:cs typeface="Arial" panose="020B0604020202020204" pitchFamily="34" charset="0"/>
              </a:rPr>
              <a:t>Sample composts from three piles at different stages of completion were ground, weighted, air dried, weighted, </a:t>
            </a:r>
            <a:r>
              <a:rPr lang="en-US" sz="1600" dirty="0" smtClean="0">
                <a:latin typeface="Arial" panose="020B0604020202020204" pitchFamily="34" charset="0"/>
                <a:cs typeface="Arial" panose="020B0604020202020204" pitchFamily="34" charset="0"/>
              </a:rPr>
              <a:t>ash weighted, and </a:t>
            </a:r>
            <a:r>
              <a:rPr lang="en-US" sz="1600" dirty="0" smtClean="0">
                <a:latin typeface="Arial" panose="020B0604020202020204" pitchFamily="34" charset="0"/>
                <a:cs typeface="Arial" panose="020B0604020202020204" pitchFamily="34" charset="0"/>
              </a:rPr>
              <a:t>their % Organic Matter measured</a:t>
            </a:r>
          </a:p>
        </p:txBody>
      </p:sp>
      <p:sp>
        <p:nvSpPr>
          <p:cNvPr id="97" name="Rectangle 96"/>
          <p:cNvSpPr/>
          <p:nvPr/>
        </p:nvSpPr>
        <p:spPr>
          <a:xfrm>
            <a:off x="10800513" y="7749720"/>
            <a:ext cx="3919663" cy="584775"/>
          </a:xfrm>
          <a:prstGeom prst="rect">
            <a:avLst/>
          </a:prstGeom>
        </p:spPr>
        <p:txBody>
          <a:bodyPr wrap="none">
            <a:spAutoFit/>
          </a:bodyPr>
          <a:lstStyle/>
          <a:p>
            <a:r>
              <a:rPr lang="en-US" dirty="0" smtClean="0">
                <a:latin typeface="Arial" panose="020B0604020202020204" pitchFamily="34" charset="0"/>
                <a:cs typeface="Arial" panose="020B0604020202020204" pitchFamily="34" charset="0"/>
              </a:rPr>
              <a:t>1) Quantifying waste</a:t>
            </a:r>
            <a:endParaRPr lang="en-US" dirty="0">
              <a:latin typeface="Arial" panose="020B0604020202020204" pitchFamily="34" charset="0"/>
              <a:cs typeface="Arial" panose="020B0604020202020204" pitchFamily="34" charset="0"/>
            </a:endParaRPr>
          </a:p>
        </p:txBody>
      </p:sp>
      <p:sp>
        <p:nvSpPr>
          <p:cNvPr id="100" name="Rectangle 99"/>
          <p:cNvSpPr/>
          <p:nvPr/>
        </p:nvSpPr>
        <p:spPr>
          <a:xfrm>
            <a:off x="10613631" y="18857254"/>
            <a:ext cx="5793606" cy="95620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10702547" y="18983796"/>
            <a:ext cx="5133375" cy="1077218"/>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3) Determining plant health</a:t>
            </a:r>
          </a:p>
          <a:p>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in compost</a:t>
            </a:r>
            <a:endParaRPr lang="en-US" dirty="0">
              <a:latin typeface="Arial" panose="020B0604020202020204" pitchFamily="34" charset="0"/>
              <a:cs typeface="Arial" panose="020B0604020202020204" pitchFamily="34" charset="0"/>
            </a:endParaRPr>
          </a:p>
        </p:txBody>
      </p:sp>
      <p:sp>
        <p:nvSpPr>
          <p:cNvPr id="102" name="Rectangle 101"/>
          <p:cNvSpPr/>
          <p:nvPr/>
        </p:nvSpPr>
        <p:spPr>
          <a:xfrm>
            <a:off x="16624393" y="18857254"/>
            <a:ext cx="8330599" cy="95620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p:cNvSpPr/>
          <p:nvPr/>
        </p:nvSpPr>
        <p:spPr>
          <a:xfrm>
            <a:off x="16798531" y="19150577"/>
            <a:ext cx="8208326" cy="584775"/>
          </a:xfrm>
          <a:prstGeom prst="rect">
            <a:avLst/>
          </a:prstGeom>
        </p:spPr>
        <p:txBody>
          <a:bodyPr wrap="square">
            <a:spAutoFit/>
          </a:bodyPr>
          <a:lstStyle/>
          <a:p>
            <a:r>
              <a:rPr lang="en-US" dirty="0">
                <a:latin typeface="Arial" panose="020B0604020202020204" pitchFamily="34" charset="0"/>
                <a:cs typeface="Arial" panose="020B0604020202020204" pitchFamily="34" charset="0"/>
              </a:rPr>
              <a:t>2</a:t>
            </a:r>
            <a:r>
              <a:rPr lang="en-US" dirty="0" smtClean="0">
                <a:latin typeface="Arial" panose="020B0604020202020204" pitchFamily="34" charset="0"/>
                <a:cs typeface="Arial" panose="020B0604020202020204" pitchFamily="34" charset="0"/>
              </a:rPr>
              <a:t>) Analysis of components  </a:t>
            </a:r>
            <a:endParaRPr lang="en-US" dirty="0">
              <a:latin typeface="Arial" panose="020B0604020202020204" pitchFamily="34" charset="0"/>
              <a:cs typeface="Arial" panose="020B0604020202020204" pitchFamily="34" charset="0"/>
            </a:endParaRPr>
          </a:p>
        </p:txBody>
      </p:sp>
      <p:sp>
        <p:nvSpPr>
          <p:cNvPr id="24" name="TextBox 23"/>
          <p:cNvSpPr txBox="1"/>
          <p:nvPr/>
        </p:nvSpPr>
        <p:spPr>
          <a:xfrm>
            <a:off x="29890720" y="16862719"/>
            <a:ext cx="8815618" cy="400110"/>
          </a:xfrm>
          <a:prstGeom prst="rect">
            <a:avLst/>
          </a:prstGeom>
          <a:noFill/>
        </p:spPr>
        <p:txBody>
          <a:bodyPr wrap="none" rtlCol="0">
            <a:spAutoFit/>
          </a:bodyPr>
          <a:lstStyle/>
          <a:p>
            <a:r>
              <a:rPr lang="en-US" sz="2000" b="1" dirty="0" smtClean="0">
                <a:latin typeface="Arial" panose="020B0604020202020204" pitchFamily="34" charset="0"/>
                <a:cs typeface="Arial" panose="020B0604020202020204" pitchFamily="34" charset="0"/>
              </a:rPr>
              <a:t>pH test</a:t>
            </a:r>
            <a:r>
              <a:rPr lang="en-US" sz="2000" dirty="0" smtClean="0">
                <a:latin typeface="Arial" panose="020B0604020202020204" pitchFamily="34" charset="0"/>
                <a:cs typeface="Arial" panose="020B0604020202020204" pitchFamily="34" charset="0"/>
              </a:rPr>
              <a:t>: The pH of Pile 1, 8 &amp; 9 were about 8.5. That of </a:t>
            </a:r>
            <a:r>
              <a:rPr lang="en-US" sz="2000" dirty="0" smtClean="0">
                <a:latin typeface="Arial" panose="020B0604020202020204" pitchFamily="34" charset="0"/>
                <a:cs typeface="Arial" panose="020B0604020202020204" pitchFamily="34" charset="0"/>
              </a:rPr>
              <a:t>Milorganite </a:t>
            </a:r>
            <a:r>
              <a:rPr lang="en-US" sz="2000" dirty="0" smtClean="0">
                <a:latin typeface="Arial" panose="020B0604020202020204" pitchFamily="34" charset="0"/>
                <a:cs typeface="Arial" panose="020B0604020202020204" pitchFamily="34" charset="0"/>
              </a:rPr>
              <a:t>was 5.8.</a:t>
            </a:r>
            <a:endParaRPr lang="en-US" sz="2000" dirty="0">
              <a:latin typeface="Arial" panose="020B0604020202020204" pitchFamily="34" charset="0"/>
              <a:cs typeface="Arial" panose="020B0604020202020204" pitchFamily="34" charset="0"/>
            </a:endParaRPr>
          </a:p>
        </p:txBody>
      </p:sp>
      <p:sp>
        <p:nvSpPr>
          <p:cNvPr id="31" name="TextBox 30"/>
          <p:cNvSpPr txBox="1"/>
          <p:nvPr/>
        </p:nvSpPr>
        <p:spPr>
          <a:xfrm>
            <a:off x="1695450" y="21094125"/>
            <a:ext cx="7985087" cy="6986528"/>
          </a:xfrm>
          <a:prstGeom prst="rect">
            <a:avLst/>
          </a:prstGeom>
          <a:noFill/>
        </p:spPr>
        <p:txBody>
          <a:bodyPr wrap="square" rtlCol="0">
            <a:spAutoFit/>
          </a:bodyPr>
          <a:lstStyle/>
          <a:p>
            <a:pPr algn="just"/>
            <a:r>
              <a:rPr lang="en-US" altLang="en-US" dirty="0" smtClean="0">
                <a:solidFill>
                  <a:srgbClr val="000000"/>
                </a:solidFill>
                <a:latin typeface="Arial" panose="020B0604020202020204" pitchFamily="34" charset="0"/>
                <a:cs typeface="Arial" panose="020B0604020202020204" pitchFamily="34" charset="0"/>
              </a:rPr>
              <a:t>This </a:t>
            </a:r>
            <a:r>
              <a:rPr lang="en-US" altLang="en-US" dirty="0">
                <a:solidFill>
                  <a:srgbClr val="000000"/>
                </a:solidFill>
                <a:latin typeface="Arial" panose="020B0604020202020204" pitchFamily="34" charset="0"/>
                <a:cs typeface="Arial" panose="020B0604020202020204" pitchFamily="34" charset="0"/>
              </a:rPr>
              <a:t>research consists of college organic waste from designated locations within the university.  The waste was used to create piles which were maintained and monitored daily until the compost reached  an acceptable temperature and pH range. </a:t>
            </a:r>
            <a:r>
              <a:rPr lang="en-US" altLang="en-US" dirty="0" smtClean="0">
                <a:solidFill>
                  <a:srgbClr val="000000"/>
                </a:solidFill>
                <a:latin typeface="Arial" panose="020B0604020202020204" pitchFamily="34" charset="0"/>
                <a:cs typeface="Arial" panose="020B0604020202020204" pitchFamily="34" charset="0"/>
              </a:rPr>
              <a:t>Also, samples </a:t>
            </a:r>
            <a:r>
              <a:rPr lang="en-US" altLang="en-US" dirty="0">
                <a:solidFill>
                  <a:srgbClr val="000000"/>
                </a:solidFill>
                <a:latin typeface="Arial" panose="020B0604020202020204" pitchFamily="34" charset="0"/>
                <a:cs typeface="Arial" panose="020B0604020202020204" pitchFamily="34" charset="0"/>
              </a:rPr>
              <a:t>were taken during the process of building the compost as well as after the compost were completed. The samples were tested to determine </a:t>
            </a:r>
            <a:r>
              <a:rPr lang="en-US" altLang="en-US" dirty="0" smtClean="0">
                <a:solidFill>
                  <a:srgbClr val="000000"/>
                </a:solidFill>
                <a:latin typeface="Arial" panose="020B0604020202020204" pitchFamily="34" charset="0"/>
                <a:cs typeface="Arial" panose="020B0604020202020204" pitchFamily="34" charset="0"/>
              </a:rPr>
              <a:t>the </a:t>
            </a:r>
            <a:r>
              <a:rPr lang="en-US" altLang="en-US" dirty="0">
                <a:solidFill>
                  <a:srgbClr val="000000"/>
                </a:solidFill>
                <a:latin typeface="Arial" panose="020B0604020202020204" pitchFamily="34" charset="0"/>
                <a:cs typeface="Arial" panose="020B0604020202020204" pitchFamily="34" charset="0"/>
              </a:rPr>
              <a:t>quality of the compost. Plants were grown using the compost and the quality of the plants were </a:t>
            </a:r>
            <a:r>
              <a:rPr lang="en-US" altLang="en-US" dirty="0" smtClean="0">
                <a:solidFill>
                  <a:srgbClr val="000000"/>
                </a:solidFill>
                <a:latin typeface="Arial" panose="020B0604020202020204" pitchFamily="34" charset="0"/>
                <a:cs typeface="Arial" panose="020B0604020202020204" pitchFamily="34" charset="0"/>
              </a:rPr>
              <a:t>determined.</a:t>
            </a:r>
            <a:endParaRPr lang="en-US" altLang="en-US" b="1" dirty="0">
              <a:solidFill>
                <a:srgbClr val="000000"/>
              </a:solidFill>
              <a:latin typeface="Arial" panose="020B0604020202020204" pitchFamily="34" charset="0"/>
              <a:cs typeface="Arial" panose="020B0604020202020204" pitchFamily="34" charset="0"/>
            </a:endParaRPr>
          </a:p>
          <a:p>
            <a:pPr algn="just"/>
            <a:endParaRPr lang="en-US" dirty="0"/>
          </a:p>
        </p:txBody>
      </p:sp>
      <p:pic>
        <p:nvPicPr>
          <p:cNvPr id="104" name="Picture 103">
            <a:hlinkClick r:id="rId16"/>
          </p:cNvPr>
          <p:cNvPicPr/>
          <p:nvPr/>
        </p:nvPicPr>
        <p:blipFill>
          <a:blip r:embed="rId17">
            <a:extLst>
              <a:ext uri="{28A0092B-C50C-407E-A947-70E740481C1C}">
                <a14:useLocalDpi xmlns:a14="http://schemas.microsoft.com/office/drawing/2010/main" val="0"/>
              </a:ext>
            </a:extLst>
          </a:blip>
          <a:srcRect/>
          <a:stretch>
            <a:fillRect/>
          </a:stretch>
        </p:blipFill>
        <p:spPr bwMode="auto">
          <a:xfrm>
            <a:off x="35947429" y="219967"/>
            <a:ext cx="3864682" cy="2819656"/>
          </a:xfrm>
          <a:prstGeom prst="rect">
            <a:avLst/>
          </a:prstGeom>
          <a:noFill/>
          <a:ln>
            <a:noFill/>
          </a:ln>
        </p:spPr>
      </p:pic>
      <p:pic>
        <p:nvPicPr>
          <p:cNvPr id="105" name="Picture 104" descr="Description: L:\Website\Redesign 2012\wiscamp-logo-wordcloud-v2.png"/>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5832271" y="3067139"/>
            <a:ext cx="4241856" cy="2747345"/>
          </a:xfrm>
          <a:prstGeom prst="rect">
            <a:avLst/>
          </a:prstGeom>
          <a:noFill/>
          <a:ln>
            <a:noFill/>
          </a:ln>
        </p:spPr>
      </p:pic>
    </p:spTree>
    <p:extLst>
      <p:ext uri="{BB962C8B-B14F-4D97-AF65-F5344CB8AC3E}">
        <p14:creationId xmlns:p14="http://schemas.microsoft.com/office/powerpoint/2010/main" val="3305918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2903</TotalTime>
  <Words>1077</Words>
  <Application>Microsoft Office PowerPoint</Application>
  <PresentationFormat>Custom</PresentationFormat>
  <Paragraphs>120</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ＭＳ Ｐゴシック</vt:lpstr>
      <vt:lpstr>Arial</vt:lpstr>
      <vt:lpstr>Calibri</vt:lpstr>
      <vt:lpstr>Calibri Light</vt:lpstr>
      <vt:lpstr>Helvetica</vt:lpstr>
      <vt:lpstr>Times New Roman</vt:lpstr>
      <vt:lpstr>Office Theme</vt:lpstr>
      <vt:lpstr>PowerPoint Presentation</vt:lpstr>
    </vt:vector>
  </TitlesOfParts>
  <Manager/>
  <Company>Swarthmore College</Company>
  <LinksUpToDate>false</LinksUpToDate>
  <SharedDoc>false</SharedDoc>
  <HyperlinkBase>http://www.swarthmore.edu/NatSci/cpurrin1/posteradvice.htm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 for scientific posters (Swarthmore College)</dc:title>
  <dc:subject/>
  <dc:creator>Colin Purrington</dc:creator>
  <cp:keywords/>
  <dc:description>Suggestions and gripes to: cpurrin1@swarthmore.edu</dc:description>
  <cp:lastModifiedBy>anye ngwa</cp:lastModifiedBy>
  <cp:revision>535</cp:revision>
  <cp:lastPrinted>2004-05-01T11:19:50Z</cp:lastPrinted>
  <dcterms:created xsi:type="dcterms:W3CDTF">2015-07-30T16:03:49Z</dcterms:created>
  <dcterms:modified xsi:type="dcterms:W3CDTF">2015-08-05T17:29:40Z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wner">
    <vt:lpwstr>Colin Purrington</vt:lpwstr>
  </property>
</Properties>
</file>