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</p:sldMasterIdLst>
  <p:notesMasterIdLst>
    <p:notesMasterId r:id="rId35"/>
  </p:notesMasterIdLst>
  <p:sldIdLst>
    <p:sldId id="265" r:id="rId6"/>
    <p:sldId id="266" r:id="rId7"/>
    <p:sldId id="258" r:id="rId8"/>
    <p:sldId id="277" r:id="rId9"/>
    <p:sldId id="287" r:id="rId10"/>
    <p:sldId id="280" r:id="rId11"/>
    <p:sldId id="278" r:id="rId12"/>
    <p:sldId id="286" r:id="rId13"/>
    <p:sldId id="282" r:id="rId14"/>
    <p:sldId id="283" r:id="rId15"/>
    <p:sldId id="281" r:id="rId16"/>
    <p:sldId id="260" r:id="rId17"/>
    <p:sldId id="267" r:id="rId18"/>
    <p:sldId id="276" r:id="rId19"/>
    <p:sldId id="256" r:id="rId20"/>
    <p:sldId id="268" r:id="rId21"/>
    <p:sldId id="263" r:id="rId22"/>
    <p:sldId id="269" r:id="rId23"/>
    <p:sldId id="262" r:id="rId24"/>
    <p:sldId id="270" r:id="rId25"/>
    <p:sldId id="264" r:id="rId26"/>
    <p:sldId id="271" r:id="rId27"/>
    <p:sldId id="273" r:id="rId28"/>
    <p:sldId id="275" r:id="rId29"/>
    <p:sldId id="274" r:id="rId30"/>
    <p:sldId id="288" r:id="rId31"/>
    <p:sldId id="289" r:id="rId32"/>
    <p:sldId id="290" r:id="rId33"/>
    <p:sldId id="291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EE8E00"/>
    <a:srgbClr val="FF9900"/>
    <a:srgbClr val="3B9D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5" autoAdjust="0"/>
    <p:restoredTop sz="83662" autoAdjust="0"/>
  </p:normalViewPr>
  <p:slideViewPr>
    <p:cSldViewPr snapToGrid="0">
      <p:cViewPr>
        <p:scale>
          <a:sx n="70" d="100"/>
          <a:sy n="70" d="100"/>
        </p:scale>
        <p:origin x="492" y="-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9AB257-5EE2-4764-9072-F9B7AC12DADF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2F5E9E-D9AF-4A5A-B5E6-838C4BA8D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F5E9E-D9AF-4A5A-B5E6-838C4BA8D3F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18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resources are available?</a:t>
            </a:r>
          </a:p>
          <a:p>
            <a:r>
              <a:rPr lang="en-US" dirty="0" smtClean="0"/>
              <a:t>What are the growing conditions?</a:t>
            </a:r>
          </a:p>
          <a:p>
            <a:r>
              <a:rPr lang="en-US" dirty="0" smtClean="0"/>
              <a:t>What takes root easily?</a:t>
            </a:r>
          </a:p>
          <a:p>
            <a:r>
              <a:rPr lang="en-US" dirty="0" smtClean="0"/>
              <a:t>What needs more encouragement? How much time and energy do you have for encouragement?</a:t>
            </a:r>
          </a:p>
          <a:p>
            <a:r>
              <a:rPr lang="en-US" dirty="0" smtClean="0"/>
              <a:t>What size is your enclosure?</a:t>
            </a:r>
          </a:p>
          <a:p>
            <a:r>
              <a:rPr lang="en-US" dirty="0" smtClean="0"/>
              <a:t>How diverse? How specialized?</a:t>
            </a:r>
          </a:p>
          <a:p>
            <a:r>
              <a:rPr lang="en-US" dirty="0" smtClean="0"/>
              <a:t>Whose skills are needed?</a:t>
            </a:r>
          </a:p>
          <a:p>
            <a:r>
              <a:rPr lang="en-US" dirty="0" smtClean="0"/>
              <a:t>How long is your growing season?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F5E9E-D9AF-4A5A-B5E6-838C4BA8D3F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126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DB8512C-739C-420F-9496-D1EF91F3540D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1E13478-3B12-4812-8BC3-47F48ADA87BA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2152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512C-739C-420F-9496-D1EF91F3540D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13478-3B12-4812-8BC3-47F48ADA87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805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512C-739C-420F-9496-D1EF91F3540D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13478-3B12-4812-8BC3-47F48ADA87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912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9D8AA-D775-AE4F-8E9E-AFB9DC9C9E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7D46-BF9E-D340-B94B-3573AAE017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0501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9D8AA-D775-AE4F-8E9E-AFB9DC9C9E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7D46-BF9E-D340-B94B-3573AAE017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4772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9D8AA-D775-AE4F-8E9E-AFB9DC9C9E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7D46-BF9E-D340-B94B-3573AAE017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475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9D8AA-D775-AE4F-8E9E-AFB9DC9C9E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7D46-BF9E-D340-B94B-3573AAE017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1139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9D8AA-D775-AE4F-8E9E-AFB9DC9C9E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7D46-BF9E-D340-B94B-3573AAE017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4388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9D8AA-D775-AE4F-8E9E-AFB9DC9C9E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7D46-BF9E-D340-B94B-3573AAE017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7507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9D8AA-D775-AE4F-8E9E-AFB9DC9C9E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7D46-BF9E-D340-B94B-3573AAE017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9204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9D8AA-D775-AE4F-8E9E-AFB9DC9C9E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7D46-BF9E-D340-B94B-3573AAE017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141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512C-739C-420F-9496-D1EF91F3540D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13478-3B12-4812-8BC3-47F48ADA87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493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9D8AA-D775-AE4F-8E9E-AFB9DC9C9E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7D46-BF9E-D340-B94B-3573AAE017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1651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9D8AA-D775-AE4F-8E9E-AFB9DC9C9E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7D46-BF9E-D340-B94B-3573AAE017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2205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9D8AA-D775-AE4F-8E9E-AFB9DC9C9E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7D46-BF9E-D340-B94B-3573AAE017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6022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BD7F9-7541-4483-B2A8-4A4BC2B666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F9D3-84A0-4968-80D3-15819A369E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6791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BD7F9-7541-4483-B2A8-4A4BC2B666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F9D3-84A0-4968-80D3-15819A369E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7573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BD7F9-7541-4483-B2A8-4A4BC2B666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F9D3-84A0-4968-80D3-15819A369E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7501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BD7F9-7541-4483-B2A8-4A4BC2B666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F9D3-84A0-4968-80D3-15819A369E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0189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BD7F9-7541-4483-B2A8-4A4BC2B666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F9D3-84A0-4968-80D3-15819A369E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7444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BD7F9-7541-4483-B2A8-4A4BC2B666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F9D3-84A0-4968-80D3-15819A369E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2510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BD7F9-7541-4483-B2A8-4A4BC2B666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F9D3-84A0-4968-80D3-15819A369E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607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512C-739C-420F-9496-D1EF91F3540D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13478-3B12-4812-8BC3-47F48ADA87BA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6986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BD7F9-7541-4483-B2A8-4A4BC2B666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F9D3-84A0-4968-80D3-15819A369E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4417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BD7F9-7541-4483-B2A8-4A4BC2B666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F9D3-84A0-4968-80D3-15819A369E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5184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BD7F9-7541-4483-B2A8-4A4BC2B666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F9D3-84A0-4968-80D3-15819A369E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9690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BD7F9-7541-4483-B2A8-4A4BC2B666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F9D3-84A0-4968-80D3-15819A369E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8663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E0B24-45AE-7C46-9D62-12F2BA1F39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69E5-88CE-0A4D-B54A-3CEC20EA6F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7824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E0B24-45AE-7C46-9D62-12F2BA1F39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69E5-88CE-0A4D-B54A-3CEC20EA6F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6234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E0B24-45AE-7C46-9D62-12F2BA1F39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69E5-88CE-0A4D-B54A-3CEC20EA6F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56616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E0B24-45AE-7C46-9D62-12F2BA1F39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69E5-88CE-0A4D-B54A-3CEC20EA6F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1469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E0B24-45AE-7C46-9D62-12F2BA1F39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69E5-88CE-0A4D-B54A-3CEC20EA6F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5007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E0B24-45AE-7C46-9D62-12F2BA1F39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69E5-88CE-0A4D-B54A-3CEC20EA6F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333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512C-739C-420F-9496-D1EF91F3540D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13478-3B12-4812-8BC3-47F48ADA87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2367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E0B24-45AE-7C46-9D62-12F2BA1F39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69E5-88CE-0A4D-B54A-3CEC20EA6F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6104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E0B24-45AE-7C46-9D62-12F2BA1F39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69E5-88CE-0A4D-B54A-3CEC20EA6F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0714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E0B24-45AE-7C46-9D62-12F2BA1F39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69E5-88CE-0A4D-B54A-3CEC20EA6F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7927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E0B24-45AE-7C46-9D62-12F2BA1F39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69E5-88CE-0A4D-B54A-3CEC20EA6F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25034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E0B24-45AE-7C46-9D62-12F2BA1F39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69E5-88CE-0A4D-B54A-3CEC20EA6F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9544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DB8512C-739C-420F-9496-D1EF91F3540D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1E13478-3B12-4812-8BC3-47F48ADA87B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001872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512C-739C-420F-9496-D1EF91F3540D}" type="datetimeFigureOut">
              <a:rPr lang="en-US" smtClean="0">
                <a:solidFill>
                  <a:srgbClr val="549E39"/>
                </a:solidFill>
              </a:rPr>
              <a:pPr/>
              <a:t>10/21/2015</a:t>
            </a:fld>
            <a:endParaRPr lang="en-US">
              <a:solidFill>
                <a:srgbClr val="549E3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49E3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13478-3B12-4812-8BC3-47F48ADA87BA}" type="slidenum">
              <a:rPr lang="en-US" smtClean="0">
                <a:solidFill>
                  <a:srgbClr val="549E39"/>
                </a:solidFill>
              </a:rPr>
              <a:pPr/>
              <a:t>‹#›</a:t>
            </a:fld>
            <a:endParaRPr lang="en-US">
              <a:solidFill>
                <a:srgbClr val="549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19382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512C-739C-420F-9496-D1EF91F3540D}" type="datetimeFigureOut">
              <a:rPr lang="en-US" smtClean="0">
                <a:solidFill>
                  <a:srgbClr val="549E39"/>
                </a:solidFill>
              </a:rPr>
              <a:pPr/>
              <a:t>10/21/2015</a:t>
            </a:fld>
            <a:endParaRPr lang="en-US">
              <a:solidFill>
                <a:srgbClr val="549E3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49E3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13478-3B12-4812-8BC3-47F48ADA87BA}" type="slidenum">
              <a:rPr lang="en-US" smtClean="0">
                <a:solidFill>
                  <a:srgbClr val="549E39"/>
                </a:solidFill>
              </a:rPr>
              <a:pPr/>
              <a:t>‹#›</a:t>
            </a:fld>
            <a:endParaRPr lang="en-US">
              <a:solidFill>
                <a:srgbClr val="549E39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91268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512C-739C-420F-9496-D1EF91F3540D}" type="datetimeFigureOut">
              <a:rPr lang="en-US" smtClean="0">
                <a:solidFill>
                  <a:srgbClr val="549E39"/>
                </a:solidFill>
              </a:rPr>
              <a:pPr/>
              <a:t>10/21/2015</a:t>
            </a:fld>
            <a:endParaRPr lang="en-US">
              <a:solidFill>
                <a:srgbClr val="549E3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49E3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13478-3B12-4812-8BC3-47F48ADA87BA}" type="slidenum">
              <a:rPr lang="en-US" smtClean="0">
                <a:solidFill>
                  <a:srgbClr val="549E39"/>
                </a:solidFill>
              </a:rPr>
              <a:pPr/>
              <a:t>‹#›</a:t>
            </a:fld>
            <a:endParaRPr lang="en-US">
              <a:solidFill>
                <a:srgbClr val="549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93226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512C-739C-420F-9496-D1EF91F3540D}" type="datetimeFigureOut">
              <a:rPr lang="en-US" smtClean="0">
                <a:solidFill>
                  <a:srgbClr val="549E39"/>
                </a:solidFill>
              </a:rPr>
              <a:pPr/>
              <a:t>10/21/2015</a:t>
            </a:fld>
            <a:endParaRPr lang="en-US">
              <a:solidFill>
                <a:srgbClr val="549E3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49E3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13478-3B12-4812-8BC3-47F48ADA87BA}" type="slidenum">
              <a:rPr lang="en-US" smtClean="0">
                <a:solidFill>
                  <a:srgbClr val="549E39"/>
                </a:solidFill>
              </a:rPr>
              <a:pPr/>
              <a:t>‹#›</a:t>
            </a:fld>
            <a:endParaRPr lang="en-US">
              <a:solidFill>
                <a:srgbClr val="549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011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512C-739C-420F-9496-D1EF91F3540D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13478-3B12-4812-8BC3-47F48ADA87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11156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512C-739C-420F-9496-D1EF91F3540D}" type="datetimeFigureOut">
              <a:rPr lang="en-US" smtClean="0">
                <a:solidFill>
                  <a:srgbClr val="549E39"/>
                </a:solidFill>
              </a:rPr>
              <a:pPr/>
              <a:t>10/21/2015</a:t>
            </a:fld>
            <a:endParaRPr lang="en-US">
              <a:solidFill>
                <a:srgbClr val="549E39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49E39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13478-3B12-4812-8BC3-47F48ADA87BA}" type="slidenum">
              <a:rPr lang="en-US" smtClean="0">
                <a:solidFill>
                  <a:srgbClr val="549E39"/>
                </a:solidFill>
              </a:rPr>
              <a:pPr/>
              <a:t>‹#›</a:t>
            </a:fld>
            <a:endParaRPr lang="en-US">
              <a:solidFill>
                <a:srgbClr val="549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44129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512C-739C-420F-9496-D1EF91F3540D}" type="datetimeFigureOut">
              <a:rPr lang="en-US" smtClean="0">
                <a:solidFill>
                  <a:srgbClr val="549E39"/>
                </a:solidFill>
              </a:rPr>
              <a:pPr/>
              <a:t>10/21/2015</a:t>
            </a:fld>
            <a:endParaRPr lang="en-US">
              <a:solidFill>
                <a:srgbClr val="549E3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49E3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13478-3B12-4812-8BC3-47F48ADA87BA}" type="slidenum">
              <a:rPr lang="en-US" smtClean="0">
                <a:solidFill>
                  <a:srgbClr val="549E39"/>
                </a:solidFill>
              </a:rPr>
              <a:pPr/>
              <a:t>‹#›</a:t>
            </a:fld>
            <a:endParaRPr lang="en-US">
              <a:solidFill>
                <a:srgbClr val="549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06354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512C-739C-420F-9496-D1EF91F3540D}" type="datetimeFigureOut">
              <a:rPr lang="en-US" smtClean="0">
                <a:solidFill>
                  <a:srgbClr val="549E39"/>
                </a:solidFill>
              </a:rPr>
              <a:pPr/>
              <a:t>10/21/2015</a:t>
            </a:fld>
            <a:endParaRPr lang="en-US">
              <a:solidFill>
                <a:srgbClr val="549E3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49E3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13478-3B12-4812-8BC3-47F48ADA87BA}" type="slidenum">
              <a:rPr lang="en-US" smtClean="0">
                <a:solidFill>
                  <a:srgbClr val="549E39"/>
                </a:solidFill>
              </a:rPr>
              <a:pPr/>
              <a:t>‹#›</a:t>
            </a:fld>
            <a:endParaRPr lang="en-US">
              <a:solidFill>
                <a:srgbClr val="549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39215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512C-739C-420F-9496-D1EF91F3540D}" type="datetimeFigureOut">
              <a:rPr lang="en-US" smtClean="0">
                <a:solidFill>
                  <a:srgbClr val="549E39"/>
                </a:solidFill>
              </a:rPr>
              <a:pPr/>
              <a:t>10/21/2015</a:t>
            </a:fld>
            <a:endParaRPr lang="en-US">
              <a:solidFill>
                <a:srgbClr val="549E3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49E3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13478-3B12-4812-8BC3-47F48ADA87BA}" type="slidenum">
              <a:rPr lang="en-US" smtClean="0">
                <a:solidFill>
                  <a:srgbClr val="549E39"/>
                </a:solidFill>
              </a:rPr>
              <a:pPr/>
              <a:t>‹#›</a:t>
            </a:fld>
            <a:endParaRPr lang="en-US">
              <a:solidFill>
                <a:srgbClr val="549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97291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512C-739C-420F-9496-D1EF91F3540D}" type="datetimeFigureOut">
              <a:rPr lang="en-US" smtClean="0">
                <a:solidFill>
                  <a:srgbClr val="549E39"/>
                </a:solidFill>
              </a:rPr>
              <a:pPr/>
              <a:t>10/21/2015</a:t>
            </a:fld>
            <a:endParaRPr lang="en-US">
              <a:solidFill>
                <a:srgbClr val="549E3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49E3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13478-3B12-4812-8BC3-47F48ADA87BA}" type="slidenum">
              <a:rPr lang="en-US" smtClean="0">
                <a:solidFill>
                  <a:srgbClr val="549E39"/>
                </a:solidFill>
              </a:rPr>
              <a:pPr/>
              <a:t>‹#›</a:t>
            </a:fld>
            <a:endParaRPr lang="en-US">
              <a:solidFill>
                <a:srgbClr val="549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20237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512C-739C-420F-9496-D1EF91F3540D}" type="datetimeFigureOut">
              <a:rPr lang="en-US" smtClean="0">
                <a:solidFill>
                  <a:srgbClr val="549E39"/>
                </a:solidFill>
              </a:rPr>
              <a:pPr/>
              <a:t>10/21/2015</a:t>
            </a:fld>
            <a:endParaRPr lang="en-US">
              <a:solidFill>
                <a:srgbClr val="549E3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49E3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13478-3B12-4812-8BC3-47F48ADA87BA}" type="slidenum">
              <a:rPr lang="en-US" smtClean="0">
                <a:solidFill>
                  <a:srgbClr val="549E39"/>
                </a:solidFill>
              </a:rPr>
              <a:pPr/>
              <a:t>‹#›</a:t>
            </a:fld>
            <a:endParaRPr lang="en-US">
              <a:solidFill>
                <a:srgbClr val="549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844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512C-739C-420F-9496-D1EF91F3540D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13478-3B12-4812-8BC3-47F48ADA87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92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512C-739C-420F-9496-D1EF91F3540D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13478-3B12-4812-8BC3-47F48ADA87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537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512C-739C-420F-9496-D1EF91F3540D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13478-3B12-4812-8BC3-47F48ADA87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631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512C-739C-420F-9496-D1EF91F3540D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13478-3B12-4812-8BC3-47F48ADA87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718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8DB8512C-739C-420F-9496-D1EF91F3540D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51E13478-3B12-4812-8BC3-47F48ADA87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336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ABD9D8AA-D775-AE4F-8E9E-AFB9DC9C9E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6C9C7D46-BF9E-D340-B94B-3573AAE017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79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BD7F9-7541-4483-B2A8-4A4BC2B666A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6F9D3-84A0-4968-80D3-15819A369E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496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A71E0B24-45AE-7C46-9D62-12F2BA1F39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10/21/2015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560369E5-88CE-0A4D-B54A-3CEC20EA6F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686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8DB8512C-739C-420F-9496-D1EF91F3540D}" type="datetimeFigureOut">
              <a:rPr lang="en-US" smtClean="0">
                <a:solidFill>
                  <a:srgbClr val="549E39"/>
                </a:solidFill>
              </a:rPr>
              <a:pPr/>
              <a:t>10/21/2015</a:t>
            </a:fld>
            <a:endParaRPr lang="en-US">
              <a:solidFill>
                <a:srgbClr val="549E3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>
              <a:solidFill>
                <a:srgbClr val="549E3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51E13478-3B12-4812-8BC3-47F48ADA87BA}" type="slidenum">
              <a:rPr lang="en-US" smtClean="0">
                <a:solidFill>
                  <a:srgbClr val="549E39"/>
                </a:solidFill>
              </a:rPr>
              <a:pPr/>
              <a:t>‹#›</a:t>
            </a:fld>
            <a:endParaRPr lang="en-US">
              <a:solidFill>
                <a:srgbClr val="549E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868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64Rinehart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flic.kr/p/rr7qQ5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hyperlink" Target="https://flic.kr/p/deEtWF" TargetMode="External"/><Relationship Id="rId3" Type="http://schemas.openxmlformats.org/officeDocument/2006/relationships/image" Target="../media/image16.jpg"/><Relationship Id="rId7" Type="http://schemas.openxmlformats.org/officeDocument/2006/relationships/image" Target="../media/image20.jpeg"/><Relationship Id="rId12" Type="http://schemas.openxmlformats.org/officeDocument/2006/relationships/hyperlink" Target="https://flic.kr/p/a5xLyD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11" Type="http://schemas.openxmlformats.org/officeDocument/2006/relationships/hyperlink" Target="https://flic.kr/p/ejeaj7" TargetMode="External"/><Relationship Id="rId5" Type="http://schemas.openxmlformats.org/officeDocument/2006/relationships/image" Target="../media/image18.jpeg"/><Relationship Id="rId15" Type="http://schemas.openxmlformats.org/officeDocument/2006/relationships/hyperlink" Target="https://flic.kr/p/an1Hw5" TargetMode="External"/><Relationship Id="rId10" Type="http://schemas.openxmlformats.org/officeDocument/2006/relationships/hyperlink" Target="https://flic.kr/p/6nD9Mv" TargetMode="External"/><Relationship Id="rId4" Type="http://schemas.openxmlformats.org/officeDocument/2006/relationships/image" Target="../media/image17.jpeg"/><Relationship Id="rId9" Type="http://schemas.openxmlformats.org/officeDocument/2006/relationships/hyperlink" Target="https://flic.kr/p/m9RPYK" TargetMode="External"/><Relationship Id="rId14" Type="http://schemas.openxmlformats.org/officeDocument/2006/relationships/hyperlink" Target="https://flic.kr/p/rVRz34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flic.kr/p/6rRN7N" TargetMode="Externa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lic.kr/p/cJ2bLE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hyperlink" Target="https://flic.kr/p/5KmqRA" TargetMode="Externa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hyperlink" Target="https://flic.kr/p/6esWQq" TargetMode="External"/><Relationship Id="rId4" Type="http://schemas.openxmlformats.org/officeDocument/2006/relationships/hyperlink" Target="https://flic.kr/p/9bqc5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lic.kr/p/fGmWbD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hyperlink" Target="https://flic.kr/p/dXDn6K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flic.kr/p/FFbFH" TargetMode="External"/><Relationship Id="rId3" Type="http://schemas.openxmlformats.org/officeDocument/2006/relationships/hyperlink" Target="https://flic.kr/p/6nD9Mv" TargetMode="External"/><Relationship Id="rId7" Type="http://schemas.openxmlformats.org/officeDocument/2006/relationships/hyperlink" Target="https://flic.kr/p/m9RPYK" TargetMode="External"/><Relationship Id="rId2" Type="http://schemas.openxmlformats.org/officeDocument/2006/relationships/hyperlink" Target="https://flic.kr/p/9bqc53" TargetMode="External"/><Relationship Id="rId1" Type="http://schemas.openxmlformats.org/officeDocument/2006/relationships/slideLayout" Target="../slideLayouts/slideLayout46.xml"/><Relationship Id="rId6" Type="http://schemas.openxmlformats.org/officeDocument/2006/relationships/hyperlink" Target="https://flic.kr/p/hqj7z" TargetMode="External"/><Relationship Id="rId5" Type="http://schemas.openxmlformats.org/officeDocument/2006/relationships/hyperlink" Target="https://flic.kr/p/6rRN7N" TargetMode="External"/><Relationship Id="rId4" Type="http://schemas.openxmlformats.org/officeDocument/2006/relationships/hyperlink" Target="https://flic.kr/p/fGmWbD" TargetMode="External"/><Relationship Id="rId9" Type="http://schemas.openxmlformats.org/officeDocument/2006/relationships/hyperlink" Target="https://flic.kr/p/dXDn6K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flic.kr/p/6esWQq" TargetMode="External"/><Relationship Id="rId2" Type="http://schemas.openxmlformats.org/officeDocument/2006/relationships/hyperlink" Target="https://flic.kr/p/5KmqRA" TargetMode="External"/><Relationship Id="rId1" Type="http://schemas.openxmlformats.org/officeDocument/2006/relationships/slideLayout" Target="../slideLayouts/slideLayout46.xml"/><Relationship Id="rId6" Type="http://schemas.openxmlformats.org/officeDocument/2006/relationships/hyperlink" Target="https://flic.kr/p/8hrB86" TargetMode="External"/><Relationship Id="rId5" Type="http://schemas.openxmlformats.org/officeDocument/2006/relationships/hyperlink" Target="https://flic.kr/p/a5xLyD" TargetMode="External"/><Relationship Id="rId4" Type="http://schemas.openxmlformats.org/officeDocument/2006/relationships/hyperlink" Target="https://flic.kr/p/ejeaj7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flic.kr/p/rVRz34" TargetMode="External"/><Relationship Id="rId3" Type="http://schemas.openxmlformats.org/officeDocument/2006/relationships/hyperlink" Target="https://flic.kr/p/cJ2bLE" TargetMode="External"/><Relationship Id="rId7" Type="http://schemas.openxmlformats.org/officeDocument/2006/relationships/hyperlink" Target="https://flic.kr/p/a2qWTC" TargetMode="External"/><Relationship Id="rId2" Type="http://schemas.openxmlformats.org/officeDocument/2006/relationships/hyperlink" Target="https://flic.kr/p/rr7qQ5" TargetMode="External"/><Relationship Id="rId1" Type="http://schemas.openxmlformats.org/officeDocument/2006/relationships/slideLayout" Target="../slideLayouts/slideLayout46.xml"/><Relationship Id="rId6" Type="http://schemas.openxmlformats.org/officeDocument/2006/relationships/hyperlink" Target="https://flic.kr/p/deEtWF" TargetMode="External"/><Relationship Id="rId5" Type="http://schemas.openxmlformats.org/officeDocument/2006/relationships/hyperlink" Target="https://flic.kr/p/an1Hw5" TargetMode="External"/><Relationship Id="rId4" Type="http://schemas.openxmlformats.org/officeDocument/2006/relationships/hyperlink" Target="https://flic.kr/p/yytjx" TargetMode="External"/><Relationship Id="rId9" Type="http://schemas.openxmlformats.org/officeDocument/2006/relationships/hyperlink" Target="https://flic.kr/p/ncZqaN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flic.kr/p/6BH6Kq" TargetMode="External"/><Relationship Id="rId2" Type="http://schemas.openxmlformats.org/officeDocument/2006/relationships/hyperlink" Target="https://flic.kr/p/4dLTRS" TargetMode="External"/><Relationship Id="rId1" Type="http://schemas.openxmlformats.org/officeDocument/2006/relationships/slideLayout" Target="../slideLayouts/slideLayout46.xml"/><Relationship Id="rId4" Type="http://schemas.openxmlformats.org/officeDocument/2006/relationships/hyperlink" Target="http://t.co/oGuXfP7NBq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ify.com/jbkieffer/mdls15-day2" TargetMode="External"/><Relationship Id="rId2" Type="http://schemas.openxmlformats.org/officeDocument/2006/relationships/hyperlink" Target="https://storify.com/jbkieffer/mdls15-day1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flic.kr/p/6BH6Kq" TargetMode="External"/><Relationship Id="rId3" Type="http://schemas.openxmlformats.org/officeDocument/2006/relationships/image" Target="../media/image3.jpeg"/><Relationship Id="rId7" Type="http://schemas.openxmlformats.org/officeDocument/2006/relationships/hyperlink" Target="https://flic.kr/p/ncZqaN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flic.kr/p/a2qWTC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4.jpg"/><Relationship Id="rId9" Type="http://schemas.openxmlformats.org/officeDocument/2006/relationships/hyperlink" Target="https://flic.kr/p/8hrB86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nWAM9W7tb-VYmcaXvff_jrkUaFrla7BkrrQVEsaXiC4/" TargetMode="External"/><Relationship Id="rId2" Type="http://schemas.openxmlformats.org/officeDocument/2006/relationships/hyperlink" Target="https://docs.google.com/document/d/1oGwl290NmcyDz4YFAvX-g8_CnFLxxRls842w3_S3kSA/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mwdatalibrariansymposium.files.wordpress.com/2015/10/mdls_johnston_final.pdf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flic.kr/p/FFbFH" TargetMode="External"/><Relationship Id="rId3" Type="http://schemas.openxmlformats.org/officeDocument/2006/relationships/image" Target="../media/image7.jpg"/><Relationship Id="rId7" Type="http://schemas.openxmlformats.org/officeDocument/2006/relationships/hyperlink" Target="https://flic.kr/p/hqj7z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flic.kr/p/4dLTRS" TargetMode="External"/><Relationship Id="rId11" Type="http://schemas.openxmlformats.org/officeDocument/2006/relationships/hyperlink" Target="http://t.co/oGuXfP7NBq" TargetMode="External"/><Relationship Id="rId5" Type="http://schemas.openxmlformats.org/officeDocument/2006/relationships/hyperlink" Target="https://flic.kr/p/yytjx" TargetMode="External"/><Relationship Id="rId10" Type="http://schemas.openxmlformats.org/officeDocument/2006/relationships/image" Target="../media/image10.png"/><Relationship Id="rId4" Type="http://schemas.openxmlformats.org/officeDocument/2006/relationships/image" Target="../media/image8.jpeg"/><Relationship Id="rId9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YDgPj2yJINfVd27kzhCSn3xjhG9NNcycCX78FaWM1JA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Wrapping up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4044445"/>
            <a:ext cx="8767860" cy="1388165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From </a:t>
            </a:r>
            <a:r>
              <a:rPr lang="en-US" sz="4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#</a:t>
            </a:r>
            <a:r>
              <a:rPr lang="en-US" sz="40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AllTheThings</a:t>
            </a:r>
            <a:r>
              <a:rPr lang="en-US" sz="4000" dirty="0" smtClean="0"/>
              <a:t> </a:t>
            </a:r>
          </a:p>
          <a:p>
            <a:r>
              <a:rPr lang="en-US" sz="4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to</a:t>
            </a:r>
            <a:r>
              <a:rPr lang="en-US" sz="4000" dirty="0" smtClean="0"/>
              <a:t> </a:t>
            </a:r>
            <a:r>
              <a:rPr lang="en-US" sz="4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#</a:t>
            </a:r>
            <a:r>
              <a:rPr lang="en-US" sz="40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TheEndOfThings</a:t>
            </a:r>
            <a:endParaRPr lang="en-US" sz="40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807824" y="6199094"/>
            <a:ext cx="3029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Jamene Brooks-Kieffer  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@</a:t>
            </a:r>
            <a:r>
              <a:rPr lang="en-U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jbk</a:t>
            </a:r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115" y="6199094"/>
            <a:ext cx="1141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#MDLS15</a:t>
            </a:r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 descr="Creative Commons Licen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4360" y="6273151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1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7836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0" y="-1"/>
            <a:ext cx="9144000" cy="1516466"/>
          </a:xfrm>
          <a:solidFill>
            <a:schemeClr val="bg1">
              <a:lumMod val="95000"/>
              <a:alpha val="75000"/>
            </a:schemeClr>
          </a:solidFill>
        </p:spPr>
        <p:txBody>
          <a:bodyPr>
            <a:normAutofit/>
          </a:bodyPr>
          <a:lstStyle/>
          <a:p>
            <a:r>
              <a:rPr lang="en-US" sz="6000" dirty="0">
                <a:latin typeface="Arial"/>
                <a:cs typeface="Arial"/>
              </a:rPr>
              <a:t>WAY TO GO!</a:t>
            </a:r>
            <a:br>
              <a:rPr lang="en-US" sz="6000" dirty="0">
                <a:latin typeface="Arial"/>
                <a:cs typeface="Arial"/>
              </a:rPr>
            </a:br>
            <a:r>
              <a:rPr lang="en-US" sz="2200" b="1" dirty="0">
                <a:latin typeface="Arial"/>
                <a:cs typeface="Arial"/>
              </a:rPr>
              <a:t>see materials at</a:t>
            </a:r>
            <a:r>
              <a:rPr lang="en-US" sz="2200" dirty="0">
                <a:latin typeface="Arial"/>
                <a:cs typeface="Arial"/>
              </a:rPr>
              <a:t>: </a:t>
            </a:r>
            <a:r>
              <a:rPr lang="en-US" sz="2200" dirty="0" err="1">
                <a:latin typeface="Arial"/>
                <a:cs typeface="Arial"/>
              </a:rPr>
              <a:t>tinyurl.com</a:t>
            </a:r>
            <a:r>
              <a:rPr lang="en-US" sz="2200" dirty="0">
                <a:latin typeface="Arial"/>
                <a:cs typeface="Arial"/>
              </a:rPr>
              <a:t>/MDLS-partners</a:t>
            </a:r>
            <a:endParaRPr lang="en-US" sz="6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73358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b="1" dirty="0"/>
              <a:t>Teaching Data Management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Support students working with their own data is hard</a:t>
            </a:r>
          </a:p>
          <a:p>
            <a:r>
              <a:rPr lang="en-US" dirty="0" smtClean="0"/>
              <a:t>Not enough time to plan</a:t>
            </a:r>
          </a:p>
          <a:p>
            <a:pPr lvl="1"/>
            <a:r>
              <a:rPr lang="en-US" dirty="0" smtClean="0"/>
              <a:t>How do you set limits so you can scale up?</a:t>
            </a:r>
          </a:p>
          <a:p>
            <a:r>
              <a:rPr lang="en-US" dirty="0" smtClean="0"/>
              <a:t>DMP ≠ data management</a:t>
            </a:r>
          </a:p>
          <a:p>
            <a:r>
              <a:rPr lang="en-US" dirty="0" smtClean="0"/>
              <a:t>Informational outcomes ≠ learning outcomes</a:t>
            </a:r>
          </a:p>
          <a:p>
            <a:r>
              <a:rPr lang="en-US" dirty="0" smtClean="0"/>
              <a:t>Less is more</a:t>
            </a:r>
          </a:p>
          <a:p>
            <a:pPr lvl="1"/>
            <a:r>
              <a:rPr lang="en-US" dirty="0" smtClean="0"/>
              <a:t>Limit your learning outcomes for a better learning experience (for the students)</a:t>
            </a:r>
          </a:p>
          <a:p>
            <a:r>
              <a:rPr lang="en-US" dirty="0" smtClean="0"/>
              <a:t>Separate the why from the assessment</a:t>
            </a:r>
          </a:p>
          <a:p>
            <a:r>
              <a:rPr lang="en-US" dirty="0" smtClean="0"/>
              <a:t>Don’t reinvent the wheel! Build on existing tools, strategies, best practices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435401" y="6391997"/>
            <a:ext cx="2674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Facilitator: Heather Coates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8359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9601200" algn="r"/>
              </a:tabLst>
            </a:pPr>
            <a:r>
              <a:rPr lang="en-US" dirty="0" smtClean="0"/>
              <a:t>Table Talk	</a:t>
            </a:r>
            <a:r>
              <a:rPr lang="en-US" sz="4000" dirty="0" smtClean="0"/>
              <a:t>15 min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1">
                  <a:lumMod val="50000"/>
                </a:schemeClr>
              </a:buClr>
              <a:buSzPct val="90000"/>
            </a:pP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</a:rPr>
              <a:t>At your table:</a:t>
            </a:r>
          </a:p>
          <a:p>
            <a:pPr lvl="1">
              <a:spcBef>
                <a:spcPts val="1500"/>
              </a:spcBef>
              <a:spcAft>
                <a:spcPts val="0"/>
              </a:spcAft>
            </a:pPr>
            <a:r>
              <a:rPr lang="en-US" sz="2800" dirty="0" smtClean="0"/>
              <a:t>Share one best thing you heard at the symposium</a:t>
            </a:r>
          </a:p>
          <a:p>
            <a:pPr lvl="1">
              <a:spcBef>
                <a:spcPts val="1500"/>
              </a:spcBef>
              <a:spcAft>
                <a:spcPts val="0"/>
              </a:spcAft>
            </a:pPr>
            <a:r>
              <a:rPr lang="en-US" sz="2800" dirty="0" smtClean="0"/>
              <a:t>Discuss all of your table’s best things</a:t>
            </a:r>
          </a:p>
          <a:p>
            <a:pPr lvl="1">
              <a:spcBef>
                <a:spcPts val="1500"/>
              </a:spcBef>
              <a:spcAft>
                <a:spcPts val="0"/>
              </a:spcAft>
            </a:pPr>
            <a:r>
              <a:rPr lang="en-US" sz="2800" dirty="0" smtClean="0"/>
              <a:t>Choose only one of these best things to report back</a:t>
            </a:r>
          </a:p>
          <a:p>
            <a:pPr>
              <a:spcBef>
                <a:spcPts val="3200"/>
              </a:spcBef>
              <a:buClr>
                <a:schemeClr val="accent1">
                  <a:lumMod val="50000"/>
                </a:schemeClr>
              </a:buClr>
              <a:buSzPct val="90000"/>
            </a:pP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</a:rPr>
              <a:t>Report back to the group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234534" y="209490"/>
            <a:ext cx="1755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6"/>
                </a:solidFill>
              </a:rPr>
              <a:t>#</a:t>
            </a:r>
            <a:r>
              <a:rPr lang="en-US" sz="2000" dirty="0" err="1" smtClean="0">
                <a:solidFill>
                  <a:schemeClr val="accent6"/>
                </a:solidFill>
              </a:rPr>
              <a:t>AllTheThings</a:t>
            </a:r>
            <a:endParaRPr lang="en-US" sz="2000" dirty="0">
              <a:solidFill>
                <a:schemeClr val="accent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115" y="6199094"/>
            <a:ext cx="1141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#MDLS15</a:t>
            </a:r>
            <a:endParaRPr lang="en-US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05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60672"/>
            <a:ext cx="9875520" cy="1356360"/>
          </a:xfrm>
        </p:spPr>
        <p:txBody>
          <a:bodyPr/>
          <a:lstStyle/>
          <a:p>
            <a:r>
              <a:rPr lang="en-US" dirty="0" smtClean="0"/>
              <a:t>The Best of #</a:t>
            </a:r>
            <a:r>
              <a:rPr lang="en-US" dirty="0" err="1" smtClean="0"/>
              <a:t>AllTheThings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263" y="1359558"/>
            <a:ext cx="11369842" cy="4550767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  <a:buClr>
                <a:schemeClr val="accent1">
                  <a:lumMod val="50000"/>
                </a:schemeClr>
              </a:buClr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Sitting down and creating personas as a group was a good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exercise. It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seemed strange and intimidating at first but really helped with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creating the elevator speech – something that can be very dull or frightening.</a:t>
            </a: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spcBef>
                <a:spcPts val="300"/>
              </a:spcBef>
              <a:buClr>
                <a:schemeClr val="accent1">
                  <a:lumMod val="50000"/>
                </a:schemeClr>
              </a:buClr>
            </a:pP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spcBef>
                <a:spcPts val="300"/>
              </a:spcBef>
              <a:buClr>
                <a:schemeClr val="accent1">
                  <a:lumMod val="50000"/>
                </a:schemeClr>
              </a:buClr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Learned about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d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ifferent models for scope and sustainability of data services.</a:t>
            </a: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spcBef>
                <a:spcPts val="300"/>
              </a:spcBef>
              <a:buClr>
                <a:schemeClr val="accent1">
                  <a:lumMod val="50000"/>
                </a:schemeClr>
              </a:buClr>
            </a:pP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spcBef>
                <a:spcPts val="300"/>
              </a:spcBef>
              <a:buClr>
                <a:schemeClr val="accent1">
                  <a:lumMod val="50000"/>
                </a:schemeClr>
              </a:buClr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First workshop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[they had been to] for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sharing instruction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ideas and seeing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what others are doing and thinking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about. Narrowed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to sharing all the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things.</a:t>
            </a: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spcBef>
                <a:spcPts val="300"/>
              </a:spcBef>
              <a:buClr>
                <a:schemeClr val="accent1">
                  <a:lumMod val="50000"/>
                </a:schemeClr>
              </a:buClr>
            </a:pP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spcBef>
                <a:spcPts val="300"/>
              </a:spcBef>
              <a:buClr>
                <a:schemeClr val="accent1">
                  <a:lumMod val="50000"/>
                </a:schemeClr>
              </a:buClr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Collegiality and meeting everyone was the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best,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most powerful thing about the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meeting.</a:t>
            </a: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spcBef>
                <a:spcPts val="300"/>
              </a:spcBef>
              <a:buClr>
                <a:schemeClr val="accent1">
                  <a:lumMod val="50000"/>
                </a:schemeClr>
              </a:buClr>
            </a:pP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spcBef>
                <a:spcPts val="300"/>
              </a:spcBef>
              <a:buClr>
                <a:schemeClr val="accent1">
                  <a:lumMod val="50000"/>
                </a:schemeClr>
              </a:buClr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We don't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need to be so comprehensive in what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we are doing. We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don't need to teach everything in one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workshop; we can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spread out learning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objectives.</a:t>
            </a: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spcBef>
                <a:spcPts val="300"/>
              </a:spcBef>
              <a:buClr>
                <a:schemeClr val="accent1">
                  <a:lumMod val="50000"/>
                </a:schemeClr>
              </a:buClr>
            </a:pP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spcBef>
                <a:spcPts val="300"/>
              </a:spcBef>
              <a:buClr>
                <a:schemeClr val="accent1">
                  <a:lumMod val="50000"/>
                </a:schemeClr>
              </a:buClr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Insight of comment on cultural differences related to data and diversity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of data sharing practices across the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globe. As librarians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we are good listeners; something we could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explore.</a:t>
            </a: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spcBef>
                <a:spcPts val="300"/>
              </a:spcBef>
              <a:buClr>
                <a:schemeClr val="accent1">
                  <a:lumMod val="50000"/>
                </a:schemeClr>
              </a:buClr>
            </a:pP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spcBef>
                <a:spcPts val="300"/>
              </a:spcBef>
              <a:buClr>
                <a:schemeClr val="accent1">
                  <a:lumMod val="50000"/>
                </a:schemeClr>
              </a:buClr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I've never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[</a:t>
            </a:r>
            <a:r>
              <a:rPr lang="en-US" sz="1600" dirty="0" err="1" smtClean="0">
                <a:solidFill>
                  <a:schemeClr val="accent1">
                    <a:lumMod val="50000"/>
                  </a:schemeClr>
                </a:solidFill>
              </a:rPr>
              <a:t>verbed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]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that before (thought of, seen,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heard, done an unconference like this); </a:t>
            </a:r>
            <a:b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format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of unconference, great job of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everything.</a:t>
            </a: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spcBef>
                <a:spcPts val="300"/>
              </a:spcBef>
              <a:buClr>
                <a:schemeClr val="accent1">
                  <a:lumMod val="50000"/>
                </a:schemeClr>
              </a:buClr>
            </a:pP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spcBef>
                <a:spcPts val="300"/>
              </a:spcBef>
              <a:buClr>
                <a:schemeClr val="accent1">
                  <a:lumMod val="50000"/>
                </a:schemeClr>
              </a:buClr>
            </a:pPr>
            <a:r>
              <a:rPr lang="en-US" sz="1600" dirty="0" err="1" smtClean="0">
                <a:solidFill>
                  <a:schemeClr val="accent1">
                    <a:lumMod val="50000"/>
                  </a:schemeClr>
                </a:solidFill>
              </a:rPr>
              <a:t>Shoutout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to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Abigail Goben – “Do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you know about the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university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data policy?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Are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you sure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?”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234534" y="209490"/>
            <a:ext cx="1755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6"/>
                </a:solidFill>
              </a:rPr>
              <a:t>#</a:t>
            </a:r>
            <a:r>
              <a:rPr lang="en-US" sz="2000" dirty="0" err="1" smtClean="0">
                <a:solidFill>
                  <a:schemeClr val="accent6"/>
                </a:solidFill>
              </a:rPr>
              <a:t>AllTheThings</a:t>
            </a:r>
            <a:endParaRPr lang="en-US" sz="2000" dirty="0">
              <a:solidFill>
                <a:schemeClr val="accent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1302" y="240268"/>
            <a:ext cx="1141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#MDLS15</a:t>
            </a:r>
            <a:endParaRPr lang="en-US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08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689" y="314325"/>
            <a:ext cx="8366312" cy="62747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140703" y="6381453"/>
            <a:ext cx="18614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Amanda Rinehart </a:t>
            </a:r>
            <a:r>
              <a:rPr lang="en-US" sz="1000" dirty="0" smtClean="0">
                <a:hlinkClick r:id="rId3"/>
              </a:rPr>
              <a:t>@64Rinehart</a:t>
            </a:r>
            <a:endParaRPr lang="en-US" sz="1000" dirty="0"/>
          </a:p>
        </p:txBody>
      </p:sp>
      <p:sp>
        <p:nvSpPr>
          <p:cNvPr id="4" name="TextBox 3"/>
          <p:cNvSpPr txBox="1"/>
          <p:nvPr/>
        </p:nvSpPr>
        <p:spPr>
          <a:xfrm>
            <a:off x="10234534" y="209490"/>
            <a:ext cx="1755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6"/>
                </a:solidFill>
              </a:rPr>
              <a:t>#</a:t>
            </a:r>
            <a:r>
              <a:rPr lang="en-US" sz="2000" dirty="0" err="1" smtClean="0">
                <a:solidFill>
                  <a:schemeClr val="accent6"/>
                </a:solidFill>
              </a:rPr>
              <a:t>AllTheThings</a:t>
            </a:r>
            <a:endParaRPr lang="en-US" sz="2000" dirty="0">
              <a:solidFill>
                <a:schemeClr val="accent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115" y="6199094"/>
            <a:ext cx="1141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#MDLS15</a:t>
            </a:r>
            <a:endParaRPr lang="en-US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73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9062" y="5699760"/>
            <a:ext cx="11264900" cy="953738"/>
          </a:xfrm>
          <a:prstGeom prst="roundRect">
            <a:avLst/>
          </a:prstGeom>
          <a:solidFill>
            <a:schemeClr val="accent2">
              <a:lumMod val="50000"/>
              <a:alpha val="58000"/>
            </a:schemeClr>
          </a:solidFill>
          <a:ln cap="rnd">
            <a:solidFill>
              <a:schemeClr val="accent2">
                <a:lumMod val="50000"/>
                <a:alpha val="58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5400" dirty="0" smtClean="0"/>
              <a:t>How does your garden grow?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51681" y="123082"/>
            <a:ext cx="6611510" cy="512747"/>
          </a:xfrm>
          <a:prstGeom prst="roundRect">
            <a:avLst/>
          </a:prstGeom>
          <a:solidFill>
            <a:schemeClr val="accent2">
              <a:lumMod val="50000"/>
              <a:alpha val="58000"/>
            </a:schemeClr>
          </a:solidFill>
          <a:ln cap="rnd">
            <a:solidFill>
              <a:schemeClr val="accent2">
                <a:lumMod val="50000"/>
                <a:alpha val="58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3200" dirty="0" smtClean="0"/>
              <a:t>Moving beyond conference euphoria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rot="16200000">
            <a:off x="10853119" y="5602207"/>
            <a:ext cx="22653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/>
                </a:solidFill>
                <a:hlinkClick r:id="rId3"/>
              </a:rPr>
              <a:t>Aeonium</a:t>
            </a:r>
            <a:r>
              <a:rPr lang="en-US" sz="1000" dirty="0" smtClean="0">
                <a:solidFill>
                  <a:schemeClr val="bg1"/>
                </a:solidFill>
                <a:hlinkClick r:id="rId3"/>
              </a:rPr>
              <a:t> Succulent Plant</a:t>
            </a:r>
            <a:r>
              <a:rPr lang="en-US" sz="1000" dirty="0" smtClean="0">
                <a:solidFill>
                  <a:schemeClr val="bg1"/>
                </a:solidFill>
              </a:rPr>
              <a:t> by Bill </a:t>
            </a:r>
            <a:r>
              <a:rPr lang="en-US" sz="1000" dirty="0" err="1" smtClean="0">
                <a:solidFill>
                  <a:schemeClr val="bg1"/>
                </a:solidFill>
              </a:rPr>
              <a:t>Gracey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01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893">
            <a:off x="2612899" y="-221074"/>
            <a:ext cx="5263350" cy="352603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3250">
            <a:off x="4815715" y="2836140"/>
            <a:ext cx="6467936" cy="430774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577" y="3070493"/>
            <a:ext cx="2571593" cy="37359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4403">
            <a:off x="9322461" y="2581068"/>
            <a:ext cx="2989193" cy="454481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0771">
            <a:off x="7699611" y="-227941"/>
            <a:ext cx="4587223" cy="361911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3818">
            <a:off x="-28940" y="-234822"/>
            <a:ext cx="2900972" cy="386796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2721">
            <a:off x="-1448430" y="2970917"/>
            <a:ext cx="4996025" cy="374701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TextBox 14"/>
          <p:cNvSpPr txBox="1"/>
          <p:nvPr/>
        </p:nvSpPr>
        <p:spPr>
          <a:xfrm rot="16722413">
            <a:off x="8210216" y="5034107"/>
            <a:ext cx="23455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hlinkClick r:id="rId9"/>
              </a:rPr>
              <a:t>Moss Terrarium in a Jar</a:t>
            </a:r>
            <a:r>
              <a:rPr lang="en-US" sz="1000" dirty="0"/>
              <a:t> </a:t>
            </a:r>
            <a:r>
              <a:rPr lang="en-US" sz="1000" dirty="0" smtClean="0"/>
              <a:t>by </a:t>
            </a:r>
            <a:r>
              <a:rPr lang="en-US" sz="1000" dirty="0" err="1"/>
              <a:t>Gergely</a:t>
            </a:r>
            <a:r>
              <a:rPr lang="en-US" sz="1000" dirty="0"/>
              <a:t> </a:t>
            </a:r>
            <a:r>
              <a:rPr lang="en-US" sz="1000" dirty="0" err="1"/>
              <a:t>Hideg</a:t>
            </a:r>
            <a:endParaRPr lang="en-US" sz="1000" dirty="0"/>
          </a:p>
        </p:txBody>
      </p:sp>
      <p:sp>
        <p:nvSpPr>
          <p:cNvPr id="16" name="TextBox 15"/>
          <p:cNvSpPr txBox="1"/>
          <p:nvPr/>
        </p:nvSpPr>
        <p:spPr>
          <a:xfrm rot="4993276">
            <a:off x="1784195" y="987081"/>
            <a:ext cx="18293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hlinkClick r:id="rId10"/>
              </a:rPr>
              <a:t>dish gardens</a:t>
            </a:r>
            <a:r>
              <a:rPr lang="en-US" sz="1000" dirty="0" smtClean="0"/>
              <a:t> by </a:t>
            </a:r>
            <a:r>
              <a:rPr lang="en-US" sz="1000" dirty="0" err="1" smtClean="0"/>
              <a:t>hortulus_aptus</a:t>
            </a:r>
            <a:endParaRPr lang="en-US" sz="1000" dirty="0"/>
          </a:p>
        </p:txBody>
      </p:sp>
      <p:sp>
        <p:nvSpPr>
          <p:cNvPr id="17" name="TextBox 16"/>
          <p:cNvSpPr txBox="1"/>
          <p:nvPr/>
        </p:nvSpPr>
        <p:spPr>
          <a:xfrm>
            <a:off x="3856488" y="2752523"/>
            <a:ext cx="26853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hlinkClick r:id="rId11"/>
              </a:rPr>
              <a:t>Jane and Trevor's back garden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smtClean="0"/>
              <a:t>by scrappy </a:t>
            </a:r>
            <a:r>
              <a:rPr lang="en-US" sz="1000" dirty="0" err="1" smtClean="0"/>
              <a:t>annie</a:t>
            </a:r>
            <a:endParaRPr lang="en-US" sz="1000" dirty="0"/>
          </a:p>
        </p:txBody>
      </p:sp>
      <p:sp>
        <p:nvSpPr>
          <p:cNvPr id="18" name="TextBox 17"/>
          <p:cNvSpPr txBox="1"/>
          <p:nvPr/>
        </p:nvSpPr>
        <p:spPr>
          <a:xfrm>
            <a:off x="6291015" y="6293008"/>
            <a:ext cx="27783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hlinkClick r:id="rId12"/>
              </a:rPr>
              <a:t>Portland Japanese </a:t>
            </a:r>
            <a:r>
              <a:rPr lang="en-US" sz="1000" dirty="0" err="1">
                <a:hlinkClick r:id="rId12"/>
              </a:rPr>
              <a:t>Grdn</a:t>
            </a:r>
            <a:r>
              <a:rPr lang="en-US" sz="1000" dirty="0">
                <a:hlinkClick r:id="rId12"/>
              </a:rPr>
              <a:t> 11'0709 </a:t>
            </a:r>
            <a:r>
              <a:rPr lang="en-US" sz="1000" dirty="0" smtClean="0">
                <a:hlinkClick r:id="rId12"/>
              </a:rPr>
              <a:t>- 085</a:t>
            </a:r>
            <a:r>
              <a:rPr lang="en-US" sz="1000" dirty="0" smtClean="0"/>
              <a:t> </a:t>
            </a:r>
            <a:r>
              <a:rPr lang="en-US" sz="1000" dirty="0" smtClean="0">
                <a:solidFill>
                  <a:schemeClr val="bg1"/>
                </a:solidFill>
              </a:rPr>
              <a:t>by studio-d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16200000">
            <a:off x="3731058" y="4866902"/>
            <a:ext cx="32720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hlinkClick r:id="rId13"/>
              </a:rPr>
              <a:t>Great </a:t>
            </a:r>
            <a:r>
              <a:rPr lang="en-US" sz="1000" dirty="0" err="1">
                <a:solidFill>
                  <a:schemeClr val="bg1"/>
                </a:solidFill>
                <a:hlinkClick r:id="rId13"/>
              </a:rPr>
              <a:t>Dixter</a:t>
            </a:r>
            <a:r>
              <a:rPr lang="en-US" sz="1000" dirty="0">
                <a:solidFill>
                  <a:schemeClr val="bg1"/>
                </a:solidFill>
                <a:hlinkClick r:id="rId13"/>
              </a:rPr>
              <a:t> Gardens, Sussex, England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smtClean="0">
                <a:solidFill>
                  <a:schemeClr val="bg1"/>
                </a:solidFill>
              </a:rPr>
              <a:t>by </a:t>
            </a:r>
            <a:r>
              <a:rPr lang="en-US" sz="1000" dirty="0" err="1" smtClean="0">
                <a:solidFill>
                  <a:schemeClr val="bg1"/>
                </a:solidFill>
              </a:rPr>
              <a:t>ukgardenphotos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rot="1124122">
            <a:off x="655281" y="3324246"/>
            <a:ext cx="34291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hlinkClick r:id="rId14"/>
              </a:rPr>
              <a:t>Majorelle Garden (Marrakech, Morocco)</a:t>
            </a:r>
            <a:r>
              <a:rPr lang="en-US" sz="1000" dirty="0"/>
              <a:t> </a:t>
            </a:r>
            <a:r>
              <a:rPr lang="en-US" sz="1000" dirty="0" smtClean="0">
                <a:solidFill>
                  <a:schemeClr val="bg1"/>
                </a:solidFill>
              </a:rPr>
              <a:t>by My Wave Pictures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rot="21395987">
            <a:off x="8766981" y="3125589"/>
            <a:ext cx="36166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chemeClr val="bg1"/>
                </a:solidFill>
                <a:hlinkClick r:id="rId15"/>
              </a:rPr>
              <a:t>Ascott</a:t>
            </a:r>
            <a:r>
              <a:rPr lang="en-US" sz="1000" dirty="0">
                <a:solidFill>
                  <a:schemeClr val="bg1"/>
                </a:solidFill>
                <a:hlinkClick r:id="rId15"/>
              </a:rPr>
              <a:t> House Gardens, Buckinghamshire, UK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smtClean="0">
                <a:solidFill>
                  <a:schemeClr val="bg1"/>
                </a:solidFill>
              </a:rPr>
              <a:t>by </a:t>
            </a:r>
            <a:r>
              <a:rPr lang="en-US" sz="1000" dirty="0" err="1" smtClean="0">
                <a:solidFill>
                  <a:schemeClr val="bg1"/>
                </a:solidFill>
              </a:rPr>
              <a:t>ukgardenphotos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8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910" y="1930678"/>
            <a:ext cx="2688609" cy="298886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tIns="91440" bIns="91440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dirty="0" smtClean="0"/>
              <a:t>You</a:t>
            </a:r>
            <a:br>
              <a:rPr lang="en-US" dirty="0" smtClean="0"/>
            </a:br>
            <a:r>
              <a:rPr lang="en-US" dirty="0" smtClean="0"/>
              <a:t>can’t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transplant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everything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753" y="309683"/>
            <a:ext cx="8307802" cy="6230851"/>
          </a:xfrm>
          <a:ln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 rot="16200000">
            <a:off x="2168896" y="5208093"/>
            <a:ext cx="25474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hlinkClick r:id="rId3"/>
              </a:rPr>
              <a:t>Green Elephants Garden Sculptures</a:t>
            </a:r>
            <a:r>
              <a:rPr lang="en-US" sz="1000" dirty="0" smtClean="0"/>
              <a:t> by </a:t>
            </a:r>
            <a:r>
              <a:rPr lang="en-US" sz="1000" dirty="0" err="1" smtClean="0"/>
              <a:t>epsos</a:t>
            </a:r>
            <a:endParaRPr lang="en-US" sz="1000" dirty="0"/>
          </a:p>
        </p:txBody>
      </p:sp>
      <p:sp>
        <p:nvSpPr>
          <p:cNvPr id="10" name="TextBox 9"/>
          <p:cNvSpPr txBox="1"/>
          <p:nvPr/>
        </p:nvSpPr>
        <p:spPr>
          <a:xfrm>
            <a:off x="335115" y="6199094"/>
            <a:ext cx="1141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#MDLS15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5115" y="251012"/>
            <a:ext cx="18357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6"/>
                </a:solidFill>
              </a:rPr>
              <a:t>#</a:t>
            </a:r>
            <a:r>
              <a:rPr lang="en-US" sz="2000" dirty="0" err="1" smtClean="0">
                <a:solidFill>
                  <a:schemeClr val="accent6"/>
                </a:solidFill>
              </a:rPr>
              <a:t>JustOneThing</a:t>
            </a:r>
            <a:endParaRPr lang="en-US" sz="20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47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780" y="607269"/>
            <a:ext cx="7812504" cy="585937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garden is…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en-US" sz="4800" dirty="0" smtClean="0"/>
              <a:t>Local</a:t>
            </a:r>
          </a:p>
          <a:p>
            <a:pPr marL="45720" indent="0">
              <a:lnSpc>
                <a:spcPct val="150000"/>
              </a:lnSpc>
              <a:buNone/>
            </a:pPr>
            <a:r>
              <a:rPr lang="en-US" sz="4800" dirty="0"/>
              <a:t>Cultivated</a:t>
            </a:r>
          </a:p>
          <a:p>
            <a:pPr marL="45720" indent="0">
              <a:lnSpc>
                <a:spcPct val="150000"/>
              </a:lnSpc>
              <a:buNone/>
            </a:pPr>
            <a:r>
              <a:rPr lang="en-US" sz="4800" dirty="0" smtClean="0"/>
              <a:t>Intentional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601533" y="6213938"/>
            <a:ext cx="21403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hlinkClick r:id="rId4"/>
              </a:rPr>
              <a:t>Air Plant Globe Terrarium 2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smtClean="0"/>
              <a:t>by </a:t>
            </a:r>
            <a:r>
              <a:rPr lang="en-US" sz="1000" dirty="0" err="1" smtClean="0"/>
              <a:t>cierah</a:t>
            </a:r>
            <a:endParaRPr 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10152646" y="209490"/>
            <a:ext cx="18357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6"/>
                </a:solidFill>
              </a:rPr>
              <a:t>#</a:t>
            </a:r>
            <a:r>
              <a:rPr lang="en-US" sz="2000" dirty="0" err="1" smtClean="0">
                <a:solidFill>
                  <a:schemeClr val="accent6"/>
                </a:solidFill>
              </a:rPr>
              <a:t>JustOneThing</a:t>
            </a:r>
            <a:endParaRPr lang="en-US" sz="2000" dirty="0">
              <a:solidFill>
                <a:schemeClr val="accent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115" y="6199094"/>
            <a:ext cx="1141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#MDLS15</a:t>
            </a:r>
            <a:endParaRPr lang="en-US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15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63" y="646365"/>
            <a:ext cx="7363238" cy="552242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65210" y="900750"/>
            <a:ext cx="5409290" cy="709685"/>
          </a:xfrm>
          <a:prstGeom prst="roundRect">
            <a:avLst/>
          </a:prstGeom>
          <a:solidFill>
            <a:schemeClr val="accent2">
              <a:lumMod val="60000"/>
              <a:lumOff val="40000"/>
              <a:alpha val="80000"/>
            </a:schemeClr>
          </a:solidFill>
          <a:ln>
            <a:solidFill>
              <a:schemeClr val="accent2">
                <a:lumMod val="60000"/>
                <a:lumOff val="40000"/>
                <a:alpha val="80000"/>
              </a:schemeClr>
            </a:solidFill>
          </a:ln>
        </p:spPr>
        <p:txBody>
          <a:bodyPr tIns="91440" bIns="91440"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What is your local like?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55" y="406731"/>
            <a:ext cx="3553496" cy="4739539"/>
          </a:xfrm>
          <a:ln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 rot="16200000">
            <a:off x="-1422084" y="3381264"/>
            <a:ext cx="34339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hlinkClick r:id="rId4"/>
              </a:rPr>
              <a:t>Cactus Garden at Knott's Berry Farms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smtClean="0"/>
              <a:t>by </a:t>
            </a:r>
            <a:r>
              <a:rPr lang="en-US" sz="1000" dirty="0" err="1"/>
              <a:t>dailyorganizedchaos</a:t>
            </a:r>
            <a:endParaRPr lang="en-US" sz="1000" dirty="0"/>
          </a:p>
        </p:txBody>
      </p:sp>
      <p:sp>
        <p:nvSpPr>
          <p:cNvPr id="13" name="TextBox 12"/>
          <p:cNvSpPr txBox="1"/>
          <p:nvPr/>
        </p:nvSpPr>
        <p:spPr>
          <a:xfrm rot="16200000">
            <a:off x="2691075" y="2129456"/>
            <a:ext cx="34291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hlinkClick r:id="rId5"/>
              </a:rPr>
              <a:t>Happy Easter from Georgia's Callaway Gardens!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smtClean="0"/>
              <a:t>by </a:t>
            </a:r>
            <a:r>
              <a:rPr lang="en-US" sz="1000" dirty="0" err="1" smtClean="0"/>
              <a:t>ugardener</a:t>
            </a:r>
            <a:endParaRPr lang="en-US" sz="1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961" y="4031509"/>
            <a:ext cx="4122003" cy="274129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5026570" y="6525157"/>
            <a:ext cx="15856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hlinkClick r:id="rId7"/>
              </a:rPr>
              <a:t>final terrarium</a:t>
            </a:r>
            <a:r>
              <a:rPr lang="en-US" sz="1000" dirty="0">
                <a:solidFill>
                  <a:schemeClr val="bg1"/>
                </a:solidFill>
              </a:rPr>
              <a:t> by </a:t>
            </a:r>
            <a:r>
              <a:rPr lang="en-US" sz="1000" dirty="0" err="1">
                <a:solidFill>
                  <a:schemeClr val="bg1"/>
                </a:solidFill>
              </a:rPr>
              <a:t>bangada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152646" y="209490"/>
            <a:ext cx="18357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6"/>
                </a:solidFill>
              </a:rPr>
              <a:t>#</a:t>
            </a:r>
            <a:r>
              <a:rPr lang="en-US" sz="2000" dirty="0" err="1" smtClean="0">
                <a:solidFill>
                  <a:schemeClr val="accent6"/>
                </a:solidFill>
              </a:rPr>
              <a:t>JustOneThing</a:t>
            </a:r>
            <a:endParaRPr lang="en-US" sz="2000" dirty="0">
              <a:solidFill>
                <a:schemeClr val="accent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5115" y="6199094"/>
            <a:ext cx="1141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#MDLS15</a:t>
            </a:r>
            <a:endParaRPr lang="en-US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13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rgbClr val="EE8E00"/>
              </a:buClr>
            </a:pPr>
            <a:r>
              <a:rPr lang="en-US" sz="2800" dirty="0" smtClean="0">
                <a:solidFill>
                  <a:srgbClr val="EE8E00"/>
                </a:solidFill>
              </a:rPr>
              <a:t>Emerged themes</a:t>
            </a:r>
            <a:br>
              <a:rPr lang="en-US" sz="2800" dirty="0" smtClean="0">
                <a:solidFill>
                  <a:srgbClr val="EE8E00"/>
                </a:solidFill>
              </a:rPr>
            </a:br>
            <a:r>
              <a:rPr lang="en-US" sz="2000" dirty="0" smtClean="0">
                <a:solidFill>
                  <a:srgbClr val="EE8E00"/>
                </a:solidFill>
              </a:rPr>
              <a:t>(via session facilitators and Twitter)</a:t>
            </a:r>
          </a:p>
          <a:p>
            <a:pPr>
              <a:buClr>
                <a:srgbClr val="EE8E00"/>
              </a:buClr>
            </a:pPr>
            <a:r>
              <a:rPr lang="en-US" sz="2800" dirty="0" smtClean="0">
                <a:solidFill>
                  <a:srgbClr val="EE8E00"/>
                </a:solidFill>
              </a:rPr>
              <a:t>Table talk / report back</a:t>
            </a:r>
          </a:p>
          <a:p>
            <a:r>
              <a:rPr lang="en-US" sz="2800" dirty="0" smtClean="0"/>
              <a:t>Beyond conference euphoria</a:t>
            </a:r>
          </a:p>
          <a:p>
            <a:r>
              <a:rPr lang="en-US" sz="2800" dirty="0" smtClean="0"/>
              <a:t>Write to reflect</a:t>
            </a:r>
          </a:p>
          <a:p>
            <a:r>
              <a:rPr lang="en-US" sz="2800" dirty="0" smtClean="0"/>
              <a:t>Pair and interview</a:t>
            </a:r>
          </a:p>
          <a:p>
            <a:r>
              <a:rPr lang="en-US" sz="2800" dirty="0" smtClean="0"/>
              <a:t>Partner for accountability</a:t>
            </a:r>
          </a:p>
          <a:p>
            <a:pPr>
              <a:buClr>
                <a:schemeClr val="accent6">
                  <a:lumMod val="50000"/>
                </a:schemeClr>
              </a:buClr>
            </a:pP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</a:rPr>
              <a:t>The end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5115" y="6199094"/>
            <a:ext cx="1141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#MDLS15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17190" y="2441779"/>
            <a:ext cx="2073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EE8E00"/>
                </a:solidFill>
              </a:rPr>
              <a:t>#</a:t>
            </a:r>
            <a:r>
              <a:rPr lang="en-US" sz="2400" dirty="0" err="1" smtClean="0">
                <a:solidFill>
                  <a:srgbClr val="EE8E00"/>
                </a:solidFill>
              </a:rPr>
              <a:t>AllTheThings</a:t>
            </a:r>
            <a:endParaRPr lang="en-US" sz="2400" dirty="0">
              <a:solidFill>
                <a:srgbClr val="EE8E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70702" y="3955038"/>
            <a:ext cx="2165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</a:rPr>
              <a:t>#</a:t>
            </a:r>
            <a:r>
              <a:rPr lang="en-US" sz="2400" dirty="0" err="1" smtClean="0">
                <a:solidFill>
                  <a:schemeClr val="accent1"/>
                </a:solidFill>
              </a:rPr>
              <a:t>JustOneThing</a:t>
            </a:r>
            <a:endParaRPr lang="en-US" sz="2400" dirty="0">
              <a:solidFill>
                <a:schemeClr val="accent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77541" y="5347446"/>
            <a:ext cx="25523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</a:rPr>
              <a:t>#</a:t>
            </a:r>
            <a:r>
              <a:rPr lang="en-US" sz="2400" dirty="0" err="1" smtClean="0">
                <a:solidFill>
                  <a:schemeClr val="accent6">
                    <a:lumMod val="50000"/>
                  </a:schemeClr>
                </a:solidFill>
              </a:rPr>
              <a:t>TheEndOfThings</a:t>
            </a:r>
            <a:endParaRPr lang="en-US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8253691" y="4560137"/>
            <a:ext cx="0" cy="760415"/>
          </a:xfrm>
          <a:prstGeom prst="straightConnector1">
            <a:avLst/>
          </a:prstGeom>
          <a:ln w="254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8253691" y="3079858"/>
            <a:ext cx="0" cy="760415"/>
          </a:xfrm>
          <a:prstGeom prst="straightConnector1">
            <a:avLst/>
          </a:prstGeom>
          <a:ln w="25400">
            <a:solidFill>
              <a:srgbClr val="EE8E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919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29" y="322987"/>
            <a:ext cx="9409643" cy="6230213"/>
          </a:xfrm>
          <a:ln>
            <a:solidFill>
              <a:schemeClr val="tx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609600"/>
            <a:ext cx="3947160" cy="716280"/>
          </a:xfrm>
          <a:prstGeom prst="roundRect">
            <a:avLst/>
          </a:prstGeom>
          <a:solidFill>
            <a:schemeClr val="accent1">
              <a:lumMod val="50000"/>
              <a:alpha val="65000"/>
            </a:schemeClr>
          </a:solidFill>
          <a:ln>
            <a:solidFill>
              <a:schemeClr val="accent1">
                <a:lumMod val="50000"/>
                <a:alpha val="65000"/>
              </a:schemeClr>
            </a:solidFill>
          </a:ln>
        </p:spPr>
        <p:txBody>
          <a:bodyPr tIns="91440" bIns="91440"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Cultivating scope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16200000">
            <a:off x="8860951" y="5552598"/>
            <a:ext cx="19191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hlinkClick r:id="rId4"/>
              </a:rPr>
              <a:t>Garden of Surprises</a:t>
            </a:r>
            <a:r>
              <a:rPr lang="en-US" sz="1000" dirty="0" smtClean="0"/>
              <a:t> by duncanh1</a:t>
            </a:r>
            <a:endParaRPr 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10152646" y="209490"/>
            <a:ext cx="18357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6"/>
                </a:solidFill>
              </a:rPr>
              <a:t>#</a:t>
            </a:r>
            <a:r>
              <a:rPr lang="en-US" sz="2000" dirty="0" err="1" smtClean="0">
                <a:solidFill>
                  <a:schemeClr val="accent6"/>
                </a:solidFill>
              </a:rPr>
              <a:t>JustOneThing</a:t>
            </a:r>
            <a:endParaRPr lang="en-US" sz="2000" dirty="0">
              <a:solidFill>
                <a:schemeClr val="accent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846746" y="6246646"/>
            <a:ext cx="1141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#MDLS15</a:t>
            </a:r>
            <a:endParaRPr lang="en-US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41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Setting intentions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 rot="16200000">
            <a:off x="22337" y="5425066"/>
            <a:ext cx="17235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hlinkClick r:id="rId2"/>
              </a:rPr>
              <a:t>Watch your step!</a:t>
            </a:r>
            <a:r>
              <a:rPr lang="en-US" sz="1000" dirty="0"/>
              <a:t> </a:t>
            </a:r>
            <a:r>
              <a:rPr lang="en-US" sz="1000" dirty="0" smtClean="0"/>
              <a:t>by </a:t>
            </a:r>
            <a:r>
              <a:rPr lang="en-US" sz="1000" dirty="0" err="1" smtClean="0"/>
              <a:t>smithser</a:t>
            </a:r>
            <a:endParaRPr lang="en-US" sz="10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22" y="1642623"/>
            <a:ext cx="10170300" cy="4767328"/>
          </a:xfrm>
          <a:ln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0152646" y="209490"/>
            <a:ext cx="18357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6"/>
                </a:solidFill>
              </a:rPr>
              <a:t>#</a:t>
            </a:r>
            <a:r>
              <a:rPr lang="en-US" sz="2000" dirty="0" err="1" smtClean="0">
                <a:solidFill>
                  <a:schemeClr val="accent6"/>
                </a:solidFill>
              </a:rPr>
              <a:t>JustOneThing</a:t>
            </a:r>
            <a:endParaRPr lang="en-US" sz="2000" dirty="0">
              <a:solidFill>
                <a:schemeClr val="accent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171" y="240268"/>
            <a:ext cx="1141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#MDLS15</a:t>
            </a:r>
            <a:endParaRPr lang="en-US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32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chemeClr val="accent1">
                  <a:lumMod val="50000"/>
                </a:schemeClr>
              </a:buClr>
              <a:buSzPct val="90000"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Choose one 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</a:rPr>
              <a:t>concept and prompt for freewriting:</a:t>
            </a:r>
            <a:endParaRPr lang="en-US" sz="3200" dirty="0">
              <a:solidFill>
                <a:schemeClr val="accent1">
                  <a:lumMod val="50000"/>
                </a:schemeClr>
              </a:solidFill>
            </a:endParaRPr>
          </a:p>
          <a:p>
            <a:pPr lvl="1">
              <a:spcBef>
                <a:spcPts val="2800"/>
              </a:spcBef>
              <a:spcAft>
                <a:spcPts val="0"/>
              </a:spcAft>
            </a:pPr>
            <a:r>
              <a:rPr lang="en-US" sz="2800" dirty="0" smtClean="0"/>
              <a:t>Local:</a:t>
            </a:r>
            <a:br>
              <a:rPr lang="en-US" sz="2800" dirty="0" smtClean="0"/>
            </a:br>
            <a:r>
              <a:rPr lang="en-US" sz="2800" dirty="0" smtClean="0">
                <a:solidFill>
                  <a:srgbClr val="CC3300"/>
                </a:solidFill>
              </a:rPr>
              <a:t>“[Idea] is a good fit for my local environment because…”</a:t>
            </a:r>
            <a:endParaRPr lang="en-US" sz="2800" dirty="0">
              <a:solidFill>
                <a:srgbClr val="CC3300"/>
              </a:solidFill>
            </a:endParaRPr>
          </a:p>
          <a:p>
            <a:pPr lvl="1">
              <a:spcBef>
                <a:spcPts val="2800"/>
              </a:spcBef>
              <a:spcAft>
                <a:spcPts val="0"/>
              </a:spcAft>
            </a:pPr>
            <a:r>
              <a:rPr lang="en-US" sz="2800" dirty="0" smtClean="0"/>
              <a:t>Cultivated:</a:t>
            </a:r>
            <a:br>
              <a:rPr lang="en-US" sz="2800" dirty="0" smtClean="0"/>
            </a:br>
            <a:r>
              <a:rPr lang="en-US" sz="2800" dirty="0" smtClean="0">
                <a:solidFill>
                  <a:srgbClr val="CC3300"/>
                </a:solidFill>
              </a:rPr>
              <a:t>“I will transplant [idea] idea to my local environment by…”</a:t>
            </a:r>
            <a:endParaRPr lang="en-US" sz="2800" dirty="0">
              <a:solidFill>
                <a:srgbClr val="CC3300"/>
              </a:solidFill>
            </a:endParaRPr>
          </a:p>
          <a:p>
            <a:pPr lvl="1">
              <a:spcBef>
                <a:spcPts val="2800"/>
              </a:spcBef>
              <a:spcAft>
                <a:spcPts val="0"/>
              </a:spcAft>
            </a:pPr>
            <a:r>
              <a:rPr lang="en-US" sz="2800" dirty="0" smtClean="0"/>
              <a:t>Intentional:</a:t>
            </a:r>
            <a:br>
              <a:rPr lang="en-US" sz="2800" dirty="0" smtClean="0"/>
            </a:br>
            <a:r>
              <a:rPr lang="en-US" sz="2800" dirty="0" smtClean="0">
                <a:solidFill>
                  <a:srgbClr val="CC3300"/>
                </a:solidFill>
              </a:rPr>
              <a:t>“I intend to exclude [idea] from my local environment because…”</a:t>
            </a:r>
            <a:endParaRPr lang="en-US" sz="2800" dirty="0">
              <a:solidFill>
                <a:srgbClr val="CC33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9601200" algn="r"/>
              </a:tabLst>
            </a:pPr>
            <a:r>
              <a:rPr lang="en-US" dirty="0" smtClean="0"/>
              <a:t>Write to reflect	</a:t>
            </a:r>
            <a:r>
              <a:rPr lang="en-US" sz="4000" dirty="0" smtClean="0"/>
              <a:t>7 min</a:t>
            </a: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10152646" y="209490"/>
            <a:ext cx="18357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6"/>
                </a:solidFill>
              </a:rPr>
              <a:t>#</a:t>
            </a:r>
            <a:r>
              <a:rPr lang="en-US" sz="2000" dirty="0" err="1" smtClean="0">
                <a:solidFill>
                  <a:schemeClr val="accent6"/>
                </a:solidFill>
              </a:rPr>
              <a:t>JustOneThing</a:t>
            </a:r>
            <a:endParaRPr lang="en-US" sz="2000" dirty="0">
              <a:solidFill>
                <a:schemeClr val="accent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115" y="6199094"/>
            <a:ext cx="1141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#MDLS15</a:t>
            </a:r>
            <a:endParaRPr lang="en-US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23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9607550" algn="r"/>
              </a:tabLst>
            </a:pPr>
            <a:r>
              <a:rPr lang="en-US" dirty="0" smtClean="0"/>
              <a:t>Pair and partner	13 min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05118" y="2001511"/>
            <a:ext cx="5292762" cy="77724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91440" bIns="91440">
            <a:normAutofit fontScale="92500" lnSpcReduction="20000"/>
          </a:bodyPr>
          <a:lstStyle/>
          <a:p>
            <a:pPr>
              <a:tabLst>
                <a:tab pos="5029200" algn="r"/>
              </a:tabLst>
            </a:pPr>
            <a:r>
              <a:rPr lang="en-US" sz="3500" dirty="0" smtClean="0"/>
              <a:t>Pair and interview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	</a:t>
            </a:r>
            <a:r>
              <a:rPr lang="en-US" sz="2200" dirty="0" smtClean="0">
                <a:solidFill>
                  <a:srgbClr val="CC3300"/>
                </a:solidFill>
              </a:rPr>
              <a:t>10 min</a:t>
            </a:r>
            <a:endParaRPr lang="en-US" sz="2200" dirty="0">
              <a:solidFill>
                <a:srgbClr val="CC33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05118" y="2789723"/>
            <a:ext cx="5292762" cy="3383280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shade val="50000"/>
              </a:schemeClr>
            </a:solidFill>
          </a:ln>
        </p:spPr>
        <p:txBody>
          <a:bodyPr>
            <a:noAutofit/>
          </a:bodyPr>
          <a:lstStyle/>
          <a:p>
            <a:pPr>
              <a:buClr>
                <a:schemeClr val="accent1">
                  <a:lumMod val="50000"/>
                </a:schemeClr>
              </a:buClr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What one idea are you transplanting?</a:t>
            </a:r>
          </a:p>
          <a:p>
            <a:pPr>
              <a:buClr>
                <a:schemeClr val="accent1">
                  <a:lumMod val="50000"/>
                </a:schemeClr>
              </a:buClr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Will this be a short-, mid-, or long-range effort? Why?</a:t>
            </a:r>
          </a:p>
          <a:p>
            <a:pPr>
              <a:buClr>
                <a:schemeClr val="accent1">
                  <a:lumMod val="50000"/>
                </a:schemeClr>
              </a:buClr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Whom do you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need at home for 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this transplant to succeed? How will you build that relationship?</a:t>
            </a: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6269172" y="1999032"/>
            <a:ext cx="5308745" cy="77724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91440" bIns="91440">
            <a:noAutofit/>
          </a:bodyPr>
          <a:lstStyle/>
          <a:p>
            <a:pPr>
              <a:tabLst>
                <a:tab pos="5029200" algn="r"/>
              </a:tabLst>
            </a:pPr>
            <a:r>
              <a:rPr lang="en-US" sz="3200" dirty="0" smtClean="0"/>
              <a:t>Partner for accountability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	</a:t>
            </a:r>
            <a:r>
              <a:rPr lang="en-US" sz="2000" dirty="0" smtClean="0">
                <a:solidFill>
                  <a:srgbClr val="CC3300"/>
                </a:solidFill>
              </a:rPr>
              <a:t>3 min</a:t>
            </a:r>
            <a:endParaRPr lang="en-US" sz="2000" dirty="0">
              <a:solidFill>
                <a:srgbClr val="CC33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6269172" y="2787562"/>
            <a:ext cx="5308745" cy="3383280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shade val="50000"/>
              </a:schemeClr>
            </a:solidFill>
          </a:ln>
        </p:spPr>
        <p:txBody>
          <a:bodyPr>
            <a:noAutofit/>
          </a:bodyPr>
          <a:lstStyle/>
          <a:p>
            <a:pPr>
              <a:buClr>
                <a:schemeClr val="accent1">
                  <a:lumMod val="50000"/>
                </a:schemeClr>
              </a:buClr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Exchange notes now. You’re done.</a:t>
            </a:r>
          </a:p>
          <a:p>
            <a:pPr marL="45720" indent="0">
              <a:spcBef>
                <a:spcPts val="1000"/>
              </a:spcBef>
              <a:buNone/>
            </a:pPr>
            <a:r>
              <a:rPr lang="en-US" sz="2400" dirty="0" smtClean="0">
                <a:solidFill>
                  <a:srgbClr val="CC3300"/>
                </a:solidFill>
              </a:rPr>
              <a:t>OR</a:t>
            </a:r>
          </a:p>
          <a:p>
            <a:pPr>
              <a:spcBef>
                <a:spcPts val="1000"/>
              </a:spcBef>
              <a:buClr>
                <a:schemeClr val="accent1">
                  <a:lumMod val="50000"/>
                </a:schemeClr>
              </a:buClr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Exchange contact info</a:t>
            </a:r>
          </a:p>
          <a:p>
            <a:pPr>
              <a:buClr>
                <a:schemeClr val="accent1">
                  <a:lumMod val="50000"/>
                </a:schemeClr>
              </a:buClr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Agree on a follow-up interval</a:t>
            </a:r>
          </a:p>
          <a:p>
            <a:pPr>
              <a:buClr>
                <a:schemeClr val="accent1">
                  <a:lumMod val="50000"/>
                </a:schemeClr>
              </a:buClr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Contact your partner after the interval:</a:t>
            </a:r>
            <a:b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“You said [answers to interview questions] at MDLS15. How’s that going?”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52646" y="209490"/>
            <a:ext cx="18357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6"/>
                </a:solidFill>
              </a:rPr>
              <a:t>#</a:t>
            </a:r>
            <a:r>
              <a:rPr lang="en-US" sz="2000" dirty="0" err="1" smtClean="0">
                <a:solidFill>
                  <a:schemeClr val="accent6"/>
                </a:solidFill>
              </a:rPr>
              <a:t>JustOneThing</a:t>
            </a:r>
            <a:endParaRPr lang="en-US" sz="2000" dirty="0">
              <a:solidFill>
                <a:schemeClr val="accent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115" y="6199094"/>
            <a:ext cx="1141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#MDLS15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loud Callout 2"/>
          <p:cNvSpPr/>
          <p:nvPr/>
        </p:nvSpPr>
        <p:spPr>
          <a:xfrm>
            <a:off x="5352591" y="48126"/>
            <a:ext cx="4100581" cy="1671402"/>
          </a:xfrm>
          <a:prstGeom prst="cloudCallout">
            <a:avLst>
              <a:gd name="adj1" fmla="val -25136"/>
              <a:gd name="adj2" fmla="val 74018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400"/>
              </a:spcBef>
            </a:pP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</a:rPr>
              <a:t>Consider partnering by state or city so you have a local-</a:t>
            </a:r>
            <a:r>
              <a:rPr lang="en-US" sz="2000" dirty="0" err="1" smtClean="0">
                <a:solidFill>
                  <a:schemeClr val="accent5">
                    <a:lumMod val="50000"/>
                  </a:schemeClr>
                </a:solidFill>
              </a:rPr>
              <a:t>ish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</a:rPr>
              <a:t> partner</a:t>
            </a:r>
            <a:endParaRPr lang="en-US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23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THANKS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115" y="2057400"/>
            <a:ext cx="11538638" cy="4038600"/>
          </a:xfrm>
        </p:spPr>
        <p:txBody>
          <a:bodyPr>
            <a:noAutofit/>
          </a:bodyPr>
          <a:lstStyle/>
          <a:p>
            <a:pPr marL="45720" indent="0" algn="ctr">
              <a:spcBef>
                <a:spcPts val="4000"/>
              </a:spcBef>
              <a:buNone/>
            </a:pPr>
            <a:r>
              <a:rPr lang="en-US" sz="6600" dirty="0" smtClean="0">
                <a:solidFill>
                  <a:srgbClr val="C00000"/>
                </a:solidFill>
              </a:rPr>
              <a:t>YOU!</a:t>
            </a:r>
          </a:p>
          <a:p>
            <a:pPr marL="45720" indent="0" algn="ctr">
              <a:spcBef>
                <a:spcPts val="4000"/>
              </a:spcBef>
              <a:buNone/>
            </a:pPr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</a:rPr>
              <a:t>YOU CAME!</a:t>
            </a:r>
          </a:p>
          <a:p>
            <a:pPr marL="45720" indent="0" algn="ctr">
              <a:spcBef>
                <a:spcPts val="4000"/>
              </a:spcBef>
              <a:buNone/>
            </a:pPr>
            <a:r>
              <a:rPr lang="en-US" sz="6600" dirty="0" smtClean="0">
                <a:solidFill>
                  <a:schemeClr val="accent1">
                    <a:lumMod val="50000"/>
                  </a:schemeClr>
                </a:solidFill>
              </a:rPr>
              <a:t>YOU TALKED ALL THE THINGS!</a:t>
            </a:r>
            <a:endParaRPr lang="en-US" sz="6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829918" y="209490"/>
            <a:ext cx="21563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6"/>
                </a:solidFill>
              </a:rPr>
              <a:t>#</a:t>
            </a:r>
            <a:r>
              <a:rPr lang="en-US" sz="2000" dirty="0" err="1" smtClean="0">
                <a:solidFill>
                  <a:schemeClr val="accent6"/>
                </a:solidFill>
              </a:rPr>
              <a:t>TheEndOfThings</a:t>
            </a:r>
            <a:endParaRPr lang="en-US" sz="2000" dirty="0">
              <a:solidFill>
                <a:schemeClr val="accent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115" y="6199094"/>
            <a:ext cx="1141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#MDLS15</a:t>
            </a:r>
            <a:endParaRPr lang="en-US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23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BIG THANKS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649" y="1707776"/>
            <a:ext cx="9872871" cy="45720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</a:rPr>
              <a:t>Sponsors: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University of Wisconsin-Milwaukee Libraries &amp;</a:t>
            </a:r>
            <a:b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University of Wisconsin-Madison Libraries</a:t>
            </a:r>
          </a:p>
          <a:p>
            <a:pPr marL="45720" indent="0">
              <a:buNone/>
            </a:pP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</a:rPr>
              <a:t>Fearless leaders:</a:t>
            </a:r>
            <a:br>
              <a:rPr lang="en-US" sz="24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Kristin </a:t>
            </a:r>
            <a:r>
              <a:rPr lang="en-US" dirty="0" err="1" smtClean="0">
                <a:solidFill>
                  <a:schemeClr val="accent3">
                    <a:lumMod val="50000"/>
                  </a:schemeClr>
                </a:solidFill>
              </a:rPr>
              <a:t>Briney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 &amp; Brianna Marshall</a:t>
            </a:r>
          </a:p>
          <a:p>
            <a:pPr marL="45720" indent="0">
              <a:buNone/>
            </a:pP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</a:rPr>
              <a:t>Organizing 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committee:</a:t>
            </a:r>
            <a:br>
              <a:rPr lang="en-US" sz="24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Kristin </a:t>
            </a:r>
            <a:r>
              <a:rPr lang="en-US" dirty="0" err="1" smtClean="0">
                <a:solidFill>
                  <a:schemeClr val="accent3">
                    <a:lumMod val="50000"/>
                  </a:schemeClr>
                </a:solidFill>
              </a:rPr>
              <a:t>Briney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, Jamene Brooks-</a:t>
            </a:r>
            <a:r>
              <a:rPr lang="en-US" dirty="0" err="1" smtClean="0">
                <a:solidFill>
                  <a:schemeClr val="accent3">
                    <a:lumMod val="50000"/>
                  </a:schemeClr>
                </a:solidFill>
              </a:rPr>
              <a:t>Kieffer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, Heather 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Coates, 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Elise 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Dunham, 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Margaret Henderson, Cynthia 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Hudson-Vitale, 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Brianna Marshall, Amanda 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Rinehart, 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Dorothea </a:t>
            </a:r>
            <a:r>
              <a:rPr lang="en-US" dirty="0" err="1" smtClean="0">
                <a:solidFill>
                  <a:schemeClr val="accent3">
                    <a:lumMod val="50000"/>
                  </a:schemeClr>
                </a:solidFill>
              </a:rPr>
              <a:t>Salo</a:t>
            </a:r>
            <a:endParaRPr lang="en-US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45720" indent="0">
              <a:buNone/>
            </a:pP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</a:rPr>
              <a:t>Workshop and session facilitators:</a:t>
            </a:r>
            <a:br>
              <a:rPr lang="en-US" sz="24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Lisa Johnston, Cynthia Hudson-Vitale, Margaret Henderson, Brianna Marshall, Heather Coates, Jamene Brooks-</a:t>
            </a:r>
            <a:r>
              <a:rPr lang="en-US" dirty="0" err="1" smtClean="0">
                <a:solidFill>
                  <a:schemeClr val="accent3">
                    <a:lumMod val="50000"/>
                  </a:schemeClr>
                </a:solidFill>
              </a:rPr>
              <a:t>Kieffer</a:t>
            </a:r>
            <a:endParaRPr lang="en-US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838742" y="209490"/>
            <a:ext cx="21563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6"/>
                </a:solidFill>
              </a:rPr>
              <a:t>#</a:t>
            </a:r>
            <a:r>
              <a:rPr lang="en-US" sz="2000" dirty="0" err="1" smtClean="0">
                <a:solidFill>
                  <a:schemeClr val="accent6"/>
                </a:solidFill>
              </a:rPr>
              <a:t>TheEndOfThings</a:t>
            </a:r>
            <a:endParaRPr lang="en-US" sz="2000" dirty="0">
              <a:solidFill>
                <a:schemeClr val="accent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115" y="6199094"/>
            <a:ext cx="1141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#MDLS15</a:t>
            </a:r>
            <a:endParaRPr lang="en-US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28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credits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780675"/>
            <a:ext cx="9872871" cy="4716378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en-US" sz="2600" dirty="0">
                <a:solidFill>
                  <a:schemeClr val="tx2">
                    <a:lumMod val="50000"/>
                  </a:schemeClr>
                </a:solidFill>
              </a:rPr>
              <a:t>Creative Commons Attribution</a:t>
            </a:r>
            <a:r>
              <a:rPr lang="en-US" sz="2600" dirty="0" smtClean="0">
                <a:solidFill>
                  <a:schemeClr val="tx2">
                    <a:lumMod val="50000"/>
                  </a:schemeClr>
                </a:solidFill>
              </a:rPr>
              <a:t>:</a:t>
            </a:r>
          </a:p>
          <a:p>
            <a:r>
              <a:rPr lang="en-US" dirty="0"/>
              <a:t>ALL THE IDEAS!! FTW! by Amanda Rinehart @64Rinehart</a:t>
            </a:r>
          </a:p>
          <a:p>
            <a:r>
              <a:rPr lang="en-US" dirty="0"/>
              <a:t>Cactus Garden at Knott's Berry Farms by </a:t>
            </a:r>
            <a:r>
              <a:rPr lang="en-US" dirty="0" err="1"/>
              <a:t>dailyorganizedchaos</a:t>
            </a:r>
            <a:r>
              <a:rPr lang="en-US" dirty="0"/>
              <a:t> - </a:t>
            </a:r>
            <a:r>
              <a:rPr lang="en-US" dirty="0">
                <a:hlinkClick r:id="rId2"/>
              </a:rPr>
              <a:t>https://flic.kr/p/9bqc53</a:t>
            </a:r>
            <a:r>
              <a:rPr lang="en-US" dirty="0" smtClean="0"/>
              <a:t>dish </a:t>
            </a:r>
            <a:r>
              <a:rPr lang="en-US" dirty="0"/>
              <a:t>gardens by </a:t>
            </a:r>
            <a:r>
              <a:rPr lang="en-US" dirty="0" err="1"/>
              <a:t>hortulus_aptus</a:t>
            </a:r>
            <a:r>
              <a:rPr lang="en-US" dirty="0"/>
              <a:t> - </a:t>
            </a:r>
            <a:r>
              <a:rPr lang="en-US" dirty="0">
                <a:hlinkClick r:id="rId3"/>
              </a:rPr>
              <a:t>https://flic.kr/p/6nD9Mv</a:t>
            </a:r>
            <a:r>
              <a:rPr lang="en-US" dirty="0"/>
              <a:t> </a:t>
            </a:r>
          </a:p>
          <a:p>
            <a:r>
              <a:rPr lang="en-US" dirty="0"/>
              <a:t>Garden of Surprises by duncanh1 - </a:t>
            </a:r>
            <a:r>
              <a:rPr lang="en-US" dirty="0">
                <a:hlinkClick r:id="rId4"/>
              </a:rPr>
              <a:t>https://flic.kr/p/fGmWbD</a:t>
            </a:r>
            <a:r>
              <a:rPr lang="en-US" dirty="0"/>
              <a:t> </a:t>
            </a:r>
          </a:p>
          <a:p>
            <a:r>
              <a:rPr lang="en-US" dirty="0"/>
              <a:t>Green Elephants Garden Sculptures by </a:t>
            </a:r>
            <a:r>
              <a:rPr lang="en-US" dirty="0" err="1"/>
              <a:t>epsos</a:t>
            </a:r>
            <a:r>
              <a:rPr lang="en-US" dirty="0"/>
              <a:t> - </a:t>
            </a:r>
            <a:r>
              <a:rPr lang="en-US" dirty="0">
                <a:hlinkClick r:id="rId5"/>
              </a:rPr>
              <a:t>https://flic.kr/p/6rRN7N</a:t>
            </a:r>
            <a:endParaRPr lang="en-US" dirty="0"/>
          </a:p>
          <a:p>
            <a:r>
              <a:rPr lang="en-US" dirty="0" err="1" smtClean="0"/>
              <a:t>lolly_sticks</a:t>
            </a:r>
            <a:r>
              <a:rPr lang="en-US" dirty="0" smtClean="0"/>
              <a:t> </a:t>
            </a:r>
            <a:r>
              <a:rPr lang="en-US" dirty="0" smtClean="0"/>
              <a:t>by </a:t>
            </a:r>
            <a:r>
              <a:rPr lang="en-US" dirty="0" err="1" smtClean="0"/>
              <a:t>recyclethis</a:t>
            </a:r>
            <a:r>
              <a:rPr lang="en-US" dirty="0"/>
              <a:t> - </a:t>
            </a:r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flic.kr/p/hqj7z</a:t>
            </a:r>
            <a:r>
              <a:rPr lang="en-US" dirty="0" smtClean="0"/>
              <a:t> </a:t>
            </a:r>
          </a:p>
          <a:p>
            <a:r>
              <a:rPr lang="en-US" dirty="0"/>
              <a:t>Moss Terrarium in a Jar by </a:t>
            </a:r>
            <a:r>
              <a:rPr lang="en-US" dirty="0" err="1"/>
              <a:t>Gergely</a:t>
            </a:r>
            <a:r>
              <a:rPr lang="en-US" dirty="0"/>
              <a:t> </a:t>
            </a:r>
            <a:r>
              <a:rPr lang="en-US" dirty="0" err="1"/>
              <a:t>Hideg</a:t>
            </a:r>
            <a:r>
              <a:rPr lang="en-US" dirty="0"/>
              <a:t> - </a:t>
            </a:r>
            <a:r>
              <a:rPr lang="en-US" dirty="0">
                <a:hlinkClick r:id="rId7"/>
              </a:rPr>
              <a:t>https://flic.kr/p/m9RPYK</a:t>
            </a:r>
            <a:endParaRPr lang="en-US" dirty="0"/>
          </a:p>
          <a:p>
            <a:r>
              <a:rPr lang="en-US" dirty="0" smtClean="0"/>
              <a:t>The </a:t>
            </a:r>
            <a:r>
              <a:rPr lang="en-US" dirty="0" smtClean="0"/>
              <a:t>grain elevator by </a:t>
            </a:r>
            <a:r>
              <a:rPr lang="en-US" dirty="0" err="1" smtClean="0"/>
              <a:t>yodudedan</a:t>
            </a:r>
            <a:r>
              <a:rPr lang="en-US" dirty="0"/>
              <a:t> - </a:t>
            </a:r>
            <a:r>
              <a:rPr lang="en-US" dirty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flic.kr/p/FFbFH</a:t>
            </a:r>
            <a:r>
              <a:rPr lang="en-US" dirty="0" smtClean="0"/>
              <a:t> </a:t>
            </a:r>
            <a:endParaRPr lang="en-US" dirty="0" smtClean="0"/>
          </a:p>
          <a:p>
            <a:r>
              <a:rPr lang="en-US" dirty="0"/>
              <a:t>Watch your step! by </a:t>
            </a:r>
            <a:r>
              <a:rPr lang="en-US" dirty="0" err="1"/>
              <a:t>smithser</a:t>
            </a:r>
            <a:r>
              <a:rPr lang="en-US" dirty="0"/>
              <a:t> - </a:t>
            </a:r>
            <a:r>
              <a:rPr lang="en-US" dirty="0">
                <a:hlinkClick r:id="rId9"/>
              </a:rPr>
              <a:t>https://flic.kr/p/dXDn6K</a:t>
            </a:r>
            <a:r>
              <a:rPr lang="en-US" dirty="0"/>
              <a:t> </a:t>
            </a:r>
          </a:p>
          <a:p>
            <a:r>
              <a:rPr lang="en-US" dirty="0" smtClean="0"/>
              <a:t>WAY TO GO! by Brianna Marshall @</a:t>
            </a:r>
            <a:r>
              <a:rPr lang="en-US" dirty="0" err="1" smtClean="0"/>
              <a:t>notsosternlib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608896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credits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2400" dirty="0">
                <a:solidFill>
                  <a:schemeClr val="tx2">
                    <a:lumMod val="50000"/>
                  </a:schemeClr>
                </a:solidFill>
              </a:rPr>
              <a:t>Creative Commons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Attribution 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</a:rPr>
              <a:t>Non-Commercial</a:t>
            </a:r>
          </a:p>
          <a:p>
            <a:r>
              <a:rPr lang="en-US" dirty="0"/>
              <a:t>final terrarium by </a:t>
            </a:r>
            <a:r>
              <a:rPr lang="en-US" dirty="0" err="1"/>
              <a:t>bangada</a:t>
            </a:r>
            <a:r>
              <a:rPr lang="en-US" dirty="0"/>
              <a:t> - </a:t>
            </a:r>
            <a:r>
              <a:rPr lang="en-US" dirty="0">
                <a:hlinkClick r:id="rId2"/>
              </a:rPr>
              <a:t>https://flic.kr/p/5KmqRA</a:t>
            </a:r>
            <a:r>
              <a:rPr lang="en-US" dirty="0"/>
              <a:t> </a:t>
            </a:r>
          </a:p>
          <a:p>
            <a:r>
              <a:rPr lang="en-US" dirty="0"/>
              <a:t>Happy Easter from Georgia's Callaway Gardens! by </a:t>
            </a:r>
            <a:r>
              <a:rPr lang="en-US" dirty="0" err="1"/>
              <a:t>ugardener</a:t>
            </a:r>
            <a:r>
              <a:rPr lang="en-US" dirty="0"/>
              <a:t> - </a:t>
            </a:r>
            <a:r>
              <a:rPr lang="en-US" dirty="0">
                <a:hlinkClick r:id="rId3"/>
              </a:rPr>
              <a:t>https://flic.kr/p/6esWQq</a:t>
            </a:r>
            <a:r>
              <a:rPr lang="en-US" dirty="0"/>
              <a:t> </a:t>
            </a:r>
          </a:p>
          <a:p>
            <a:r>
              <a:rPr lang="en-US" dirty="0"/>
              <a:t>Jane and Trevor's back garden by scrappy </a:t>
            </a:r>
            <a:r>
              <a:rPr lang="en-US" dirty="0" err="1"/>
              <a:t>annie</a:t>
            </a:r>
            <a:r>
              <a:rPr lang="en-US" dirty="0"/>
              <a:t> - </a:t>
            </a:r>
            <a:r>
              <a:rPr lang="en-US" dirty="0">
                <a:hlinkClick r:id="rId4"/>
              </a:rPr>
              <a:t>https://flic.kr/p/ejeaj7</a:t>
            </a:r>
            <a:endParaRPr lang="en-US" dirty="0"/>
          </a:p>
          <a:p>
            <a:r>
              <a:rPr lang="en-US" dirty="0"/>
              <a:t>Portland Japanese </a:t>
            </a:r>
            <a:r>
              <a:rPr lang="en-US" dirty="0" err="1"/>
              <a:t>Grdn</a:t>
            </a:r>
            <a:r>
              <a:rPr lang="en-US" dirty="0"/>
              <a:t> 11'0709 – 085 by studio-d - </a:t>
            </a:r>
            <a:r>
              <a:rPr lang="en-US" dirty="0">
                <a:hlinkClick r:id="rId5"/>
              </a:rPr>
              <a:t>https://flic.kr/p/a5xLyD</a:t>
            </a:r>
            <a:endParaRPr lang="en-US" dirty="0"/>
          </a:p>
          <a:p>
            <a:r>
              <a:rPr lang="en-US" dirty="0" smtClean="0"/>
              <a:t>Scope </a:t>
            </a:r>
            <a:r>
              <a:rPr lang="en-US" dirty="0"/>
              <a:t>25</a:t>
            </a:r>
            <a:r>
              <a:rPr lang="en-US" baseline="30000" dirty="0"/>
              <a:t>th</a:t>
            </a:r>
            <a:r>
              <a:rPr lang="en-US" dirty="0"/>
              <a:t> Anniversary, 1991 by </a:t>
            </a:r>
            <a:r>
              <a:rPr lang="en-US" dirty="0" err="1"/>
              <a:t>roadsidepictures</a:t>
            </a:r>
            <a:r>
              <a:rPr lang="en-US" dirty="0"/>
              <a:t> - </a:t>
            </a:r>
            <a:r>
              <a:rPr lang="en-US" dirty="0">
                <a:hlinkClick r:id="rId6"/>
              </a:rPr>
              <a:t>https://flic.kr/p/8hrB86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282934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credits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716505"/>
            <a:ext cx="9872871" cy="4796590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en-US" sz="2600" dirty="0">
                <a:solidFill>
                  <a:schemeClr val="tx2">
                    <a:lumMod val="50000"/>
                  </a:schemeClr>
                </a:solidFill>
              </a:rPr>
              <a:t>Creative Commons Attribution </a:t>
            </a:r>
            <a:r>
              <a:rPr lang="en-US" sz="2600" dirty="0">
                <a:solidFill>
                  <a:schemeClr val="tx2">
                    <a:lumMod val="50000"/>
                  </a:schemeClr>
                </a:solidFill>
              </a:rPr>
              <a:t>Non-Commercial No Derivative Works</a:t>
            </a:r>
          </a:p>
          <a:p>
            <a:r>
              <a:rPr lang="en-US" dirty="0" err="1"/>
              <a:t>Aeonium</a:t>
            </a:r>
            <a:r>
              <a:rPr lang="en-US" dirty="0"/>
              <a:t> Succulent Plant by Bill </a:t>
            </a:r>
            <a:r>
              <a:rPr lang="en-US" dirty="0" err="1"/>
              <a:t>Gracey</a:t>
            </a:r>
            <a:r>
              <a:rPr lang="en-US" dirty="0"/>
              <a:t> - </a:t>
            </a:r>
            <a:r>
              <a:rPr lang="en-US" dirty="0">
                <a:hlinkClick r:id="rId2"/>
              </a:rPr>
              <a:t>https://flic.kr/p/rr7qQ5</a:t>
            </a:r>
            <a:r>
              <a:rPr lang="en-US" dirty="0"/>
              <a:t> </a:t>
            </a:r>
          </a:p>
          <a:p>
            <a:r>
              <a:rPr lang="en-US" dirty="0"/>
              <a:t>Air Plant Globe Terrarium 2 by </a:t>
            </a:r>
            <a:r>
              <a:rPr lang="en-US" dirty="0" err="1"/>
              <a:t>cierah</a:t>
            </a:r>
            <a:r>
              <a:rPr lang="en-US" dirty="0"/>
              <a:t> - </a:t>
            </a:r>
            <a:r>
              <a:rPr lang="en-US" dirty="0">
                <a:hlinkClick r:id="rId3"/>
              </a:rPr>
              <a:t>https://flic.kr/p/cJ2bLE</a:t>
            </a:r>
            <a:r>
              <a:rPr lang="en-US" dirty="0"/>
              <a:t> </a:t>
            </a:r>
          </a:p>
          <a:p>
            <a:r>
              <a:rPr lang="en-US" dirty="0"/>
              <a:t>Ambassador Elevators by </a:t>
            </a:r>
            <a:r>
              <a:rPr lang="en-US" dirty="0" err="1"/>
              <a:t>atelier_tee</a:t>
            </a:r>
            <a:r>
              <a:rPr lang="en-US" dirty="0"/>
              <a:t> - </a:t>
            </a:r>
            <a:r>
              <a:rPr lang="en-US" dirty="0">
                <a:hlinkClick r:id="rId4"/>
              </a:rPr>
              <a:t>https://flic.kr/p/yytjx</a:t>
            </a:r>
            <a:endParaRPr lang="en-US" dirty="0"/>
          </a:p>
          <a:p>
            <a:r>
              <a:rPr lang="en-US" dirty="0" err="1"/>
              <a:t>Ascott</a:t>
            </a:r>
            <a:r>
              <a:rPr lang="en-US" dirty="0"/>
              <a:t> House Gardens, Buckinghamshire, UK | A formal parterre from clipped box hedging in these National Trust gardens by </a:t>
            </a:r>
            <a:r>
              <a:rPr lang="en-US" dirty="0" err="1"/>
              <a:t>ukgardenphotos</a:t>
            </a:r>
            <a:r>
              <a:rPr lang="en-US" dirty="0"/>
              <a:t> - </a:t>
            </a:r>
            <a:r>
              <a:rPr lang="en-US" dirty="0">
                <a:hlinkClick r:id="rId5"/>
              </a:rPr>
              <a:t>https://flic.kr/p/an1Hw5</a:t>
            </a:r>
            <a:r>
              <a:rPr lang="en-US" dirty="0"/>
              <a:t> </a:t>
            </a:r>
          </a:p>
          <a:p>
            <a:r>
              <a:rPr lang="en-US" dirty="0"/>
              <a:t>Great </a:t>
            </a:r>
            <a:r>
              <a:rPr lang="en-US" dirty="0" err="1"/>
              <a:t>Dixter</a:t>
            </a:r>
            <a:r>
              <a:rPr lang="en-US" dirty="0"/>
              <a:t> Gardens, Sussex, England (23 of 23) | A vibrant, colorful and inspirational English garden by </a:t>
            </a:r>
            <a:r>
              <a:rPr lang="en-US" dirty="0" err="1"/>
              <a:t>ukgardenphotos</a:t>
            </a:r>
            <a:r>
              <a:rPr lang="en-US" dirty="0"/>
              <a:t> - </a:t>
            </a:r>
            <a:r>
              <a:rPr lang="en-US" dirty="0">
                <a:hlinkClick r:id="rId6"/>
              </a:rPr>
              <a:t>https://flic.kr/p/deEtWF</a:t>
            </a:r>
            <a:r>
              <a:rPr lang="en-US" dirty="0"/>
              <a:t> </a:t>
            </a:r>
          </a:p>
          <a:p>
            <a:r>
              <a:rPr lang="en-US" dirty="0"/>
              <a:t>Hats by </a:t>
            </a:r>
            <a:r>
              <a:rPr lang="en-US" dirty="0" err="1"/>
              <a:t>drewleavy</a:t>
            </a:r>
            <a:r>
              <a:rPr lang="en-US" dirty="0"/>
              <a:t> - </a:t>
            </a:r>
            <a:r>
              <a:rPr lang="en-US" dirty="0">
                <a:hlinkClick r:id="rId7"/>
              </a:rPr>
              <a:t>https://flic.kr/p/a2qWTC</a:t>
            </a:r>
            <a:r>
              <a:rPr lang="en-US" dirty="0"/>
              <a:t> </a:t>
            </a:r>
          </a:p>
          <a:p>
            <a:r>
              <a:rPr lang="en-US" dirty="0"/>
              <a:t>Majorelle Garden (Marrakech, Morocco) by My Wave Pictures - </a:t>
            </a:r>
            <a:r>
              <a:rPr lang="en-US" dirty="0">
                <a:hlinkClick r:id="rId8"/>
              </a:rPr>
              <a:t>https://flic.kr/p/rVRz34</a:t>
            </a:r>
            <a:endParaRPr lang="en-US" dirty="0"/>
          </a:p>
          <a:p>
            <a:r>
              <a:rPr lang="en-US" dirty="0" smtClean="0"/>
              <a:t>Percolator </a:t>
            </a:r>
            <a:r>
              <a:rPr lang="en-US" dirty="0"/>
              <a:t>by </a:t>
            </a:r>
            <a:r>
              <a:rPr lang="en-US" dirty="0" err="1"/>
              <a:t>killy</a:t>
            </a:r>
            <a:r>
              <a:rPr lang="en-US" dirty="0"/>
              <a:t> - </a:t>
            </a:r>
            <a:r>
              <a:rPr lang="en-US" dirty="0">
                <a:hlinkClick r:id="rId9"/>
              </a:rPr>
              <a:t>https://flic.kr/p/ncZqaN</a:t>
            </a:r>
            <a:r>
              <a:rPr lang="en-US" dirty="0"/>
              <a:t> </a:t>
            </a:r>
            <a:endParaRPr lang="en-US" dirty="0" smtClean="0"/>
          </a:p>
          <a:p>
            <a:pPr marL="4572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67295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credits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spcBef>
                <a:spcPts val="3000"/>
              </a:spcBef>
              <a:buNone/>
            </a:pPr>
            <a:r>
              <a:rPr lang="en-US" sz="2400" dirty="0">
                <a:solidFill>
                  <a:schemeClr val="tx2">
                    <a:lumMod val="50000"/>
                  </a:schemeClr>
                </a:solidFill>
              </a:rPr>
              <a:t>Creative Commons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Attribution 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</a:rPr>
              <a:t>No Derivative Works</a:t>
            </a:r>
          </a:p>
          <a:p>
            <a:pPr>
              <a:spcBef>
                <a:spcPts val="800"/>
              </a:spcBef>
            </a:pPr>
            <a:r>
              <a:rPr lang="en-US" dirty="0"/>
              <a:t>Carrots 12.15.07 by </a:t>
            </a:r>
            <a:r>
              <a:rPr lang="en-US" dirty="0" err="1"/>
              <a:t>ccharmon</a:t>
            </a:r>
            <a:r>
              <a:rPr lang="en-US" dirty="0"/>
              <a:t> - </a:t>
            </a:r>
            <a:r>
              <a:rPr lang="en-US" dirty="0">
                <a:hlinkClick r:id="rId2"/>
              </a:rPr>
              <a:t>https://flic.kr/p/4dLTRS</a:t>
            </a:r>
            <a:r>
              <a:rPr lang="en-US" dirty="0"/>
              <a:t> </a:t>
            </a:r>
          </a:p>
          <a:p>
            <a:pPr marL="45720" indent="0">
              <a:spcBef>
                <a:spcPts val="3000"/>
              </a:spcBef>
              <a:buNone/>
            </a:pPr>
            <a:r>
              <a:rPr lang="en-US" sz="2400" dirty="0">
                <a:solidFill>
                  <a:schemeClr val="tx2">
                    <a:lumMod val="50000"/>
                  </a:schemeClr>
                </a:solidFill>
              </a:rPr>
              <a:t>Creative Commons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Attribution 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</a:rPr>
              <a:t>Share-Alike</a:t>
            </a:r>
          </a:p>
          <a:p>
            <a:pPr>
              <a:spcBef>
                <a:spcPts val="800"/>
              </a:spcBef>
            </a:pPr>
            <a:r>
              <a:rPr lang="en-US" dirty="0"/>
              <a:t>change machine by </a:t>
            </a:r>
            <a:r>
              <a:rPr lang="en-US" dirty="0" err="1"/>
              <a:t>tracyshaun</a:t>
            </a:r>
            <a:r>
              <a:rPr lang="en-US" dirty="0"/>
              <a:t> - </a:t>
            </a: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flic.kr/p/6BH6Kq</a:t>
            </a:r>
            <a:endParaRPr lang="en-US" dirty="0" smtClean="0"/>
          </a:p>
          <a:p>
            <a:pPr marL="45720" indent="0">
              <a:spcBef>
                <a:spcPts val="3000"/>
              </a:spcBef>
              <a:buNone/>
            </a:pPr>
            <a:r>
              <a:rPr lang="en-US" sz="2400" dirty="0">
                <a:solidFill>
                  <a:schemeClr val="tx2">
                    <a:lumMod val="50000"/>
                  </a:schemeClr>
                </a:solidFill>
              </a:rPr>
              <a:t>Public Domain</a:t>
            </a:r>
          </a:p>
          <a:p>
            <a:pPr>
              <a:spcBef>
                <a:spcPts val="800"/>
              </a:spcBef>
            </a:pPr>
            <a:r>
              <a:rPr lang="en-US" dirty="0"/>
              <a:t>Stakeholder by The Noun Project - </a:t>
            </a:r>
            <a:r>
              <a:rPr lang="en-US" dirty="0">
                <a:hlinkClick r:id="rId4"/>
              </a:rPr>
              <a:t>http://t.co/oGuXfP7NBq</a:t>
            </a:r>
            <a:r>
              <a:rPr lang="en-US" dirty="0" smtClean="0"/>
              <a:t> </a:t>
            </a:r>
            <a:endParaRPr lang="en-US" dirty="0"/>
          </a:p>
          <a:p>
            <a:pPr marL="4572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981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#MDLS15 on Twitter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en-US" sz="3200" dirty="0" err="1" smtClean="0">
                <a:solidFill>
                  <a:schemeClr val="accent6">
                    <a:lumMod val="50000"/>
                  </a:schemeClr>
                </a:solidFill>
              </a:rPr>
              <a:t>Storify</a:t>
            </a:r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</a:rPr>
              <a:t> Day 1</a:t>
            </a:r>
            <a:endParaRPr lang="en-US" sz="3200" dirty="0">
              <a:solidFill>
                <a:schemeClr val="accent6">
                  <a:lumMod val="50000"/>
                </a:schemeClr>
              </a:solidFill>
              <a:hlinkClick r:id="rId2"/>
            </a:endParaRPr>
          </a:p>
          <a:p>
            <a:pPr marL="45720" indent="0">
              <a:buNone/>
            </a:pPr>
            <a:r>
              <a:rPr lang="en-US" sz="3200" dirty="0" smtClean="0">
                <a:hlinkClick r:id="rId2"/>
              </a:rPr>
              <a:t>https</a:t>
            </a:r>
            <a:r>
              <a:rPr lang="en-US" sz="3200" dirty="0">
                <a:hlinkClick r:id="rId2"/>
              </a:rPr>
              <a:t>://</a:t>
            </a:r>
            <a:r>
              <a:rPr lang="en-US" sz="3200" dirty="0" smtClean="0">
                <a:hlinkClick r:id="rId2"/>
              </a:rPr>
              <a:t>storify.com/jbkieffer/mdls15-day1</a:t>
            </a:r>
            <a:r>
              <a:rPr lang="en-US" dirty="0" smtClean="0"/>
              <a:t> </a:t>
            </a:r>
          </a:p>
          <a:p>
            <a:pPr marL="45720" indent="0">
              <a:buNone/>
            </a:pPr>
            <a:endParaRPr lang="en-US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" indent="0">
              <a:buNone/>
            </a:pPr>
            <a:r>
              <a:rPr lang="en-US" sz="3200" dirty="0" err="1" smtClean="0">
                <a:solidFill>
                  <a:schemeClr val="accent6">
                    <a:lumMod val="50000"/>
                  </a:schemeClr>
                </a:solidFill>
              </a:rPr>
              <a:t>Storify</a:t>
            </a:r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</a:rPr>
              <a:t> Day 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</a:rPr>
              <a:t>2</a:t>
            </a:r>
          </a:p>
          <a:p>
            <a:pPr marL="45720" indent="0">
              <a:buNone/>
            </a:pPr>
            <a:r>
              <a:rPr lang="en-US" sz="3200" dirty="0">
                <a:hlinkClick r:id="rId3"/>
              </a:rPr>
              <a:t>https://</a:t>
            </a:r>
            <a:r>
              <a:rPr lang="en-US" sz="3200" dirty="0" smtClean="0">
                <a:hlinkClick r:id="rId3"/>
              </a:rPr>
              <a:t>storify.com/jbkieffer/mdls15-day2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0234534" y="209490"/>
            <a:ext cx="1755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6"/>
                </a:solidFill>
              </a:rPr>
              <a:t>#</a:t>
            </a:r>
            <a:r>
              <a:rPr lang="en-US" sz="2000" dirty="0" err="1" smtClean="0">
                <a:solidFill>
                  <a:schemeClr val="accent6"/>
                </a:solidFill>
              </a:rPr>
              <a:t>AllTheThings</a:t>
            </a:r>
            <a:endParaRPr lang="en-US" sz="2000" dirty="0">
              <a:solidFill>
                <a:schemeClr val="accent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115" y="6199094"/>
            <a:ext cx="1141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#MDLS15</a:t>
            </a:r>
            <a:endParaRPr lang="en-US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14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06" y="1892968"/>
            <a:ext cx="6332028" cy="474902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945" y="0"/>
            <a:ext cx="4862299" cy="324074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468" y="1026738"/>
            <a:ext cx="2728461" cy="569031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998" y="217361"/>
            <a:ext cx="4348555" cy="543702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7829998" y="217361"/>
            <a:ext cx="11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hlinkClick r:id="rId6"/>
              </a:rPr>
              <a:t>Hats</a:t>
            </a:r>
            <a:r>
              <a:rPr lang="en-US" sz="1000" dirty="0" smtClean="0"/>
              <a:t> </a:t>
            </a:r>
            <a:r>
              <a:rPr lang="en-US" sz="1000" dirty="0" smtClean="0">
                <a:solidFill>
                  <a:schemeClr val="bg1"/>
                </a:solidFill>
              </a:rPr>
              <a:t>by </a:t>
            </a:r>
            <a:r>
              <a:rPr lang="en-US" sz="1000" dirty="0" err="1" smtClean="0">
                <a:solidFill>
                  <a:schemeClr val="bg1"/>
                </a:solidFill>
              </a:rPr>
              <a:t>drewleavy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75312" y="2994520"/>
            <a:ext cx="11368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hlinkClick r:id="rId7"/>
              </a:rPr>
              <a:t>Percolator</a:t>
            </a:r>
            <a:r>
              <a:rPr lang="en-US" sz="1000" dirty="0" smtClean="0"/>
              <a:t> </a:t>
            </a:r>
            <a:r>
              <a:rPr lang="en-US" sz="1000" dirty="0" smtClean="0">
                <a:solidFill>
                  <a:schemeClr val="bg1"/>
                </a:solidFill>
              </a:rPr>
              <a:t>by </a:t>
            </a:r>
            <a:r>
              <a:rPr lang="en-US" sz="1000" dirty="0" err="1" smtClean="0">
                <a:solidFill>
                  <a:schemeClr val="bg1"/>
                </a:solidFill>
              </a:rPr>
              <a:t>killy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70284" y="6395768"/>
            <a:ext cx="181652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hlinkClick r:id="rId8"/>
              </a:rPr>
              <a:t>change machine</a:t>
            </a:r>
            <a:r>
              <a:rPr lang="en-US" sz="1000" dirty="0" smtClean="0">
                <a:solidFill>
                  <a:schemeClr val="bg1"/>
                </a:solidFill>
              </a:rPr>
              <a:t> by </a:t>
            </a:r>
            <a:r>
              <a:rPr lang="en-US" sz="1000" dirty="0" err="1" smtClean="0">
                <a:solidFill>
                  <a:schemeClr val="bg1"/>
                </a:solidFill>
              </a:rPr>
              <a:t>tracyshaun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6200000">
            <a:off x="4278989" y="2236856"/>
            <a:ext cx="28071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hlinkClick r:id="rId9"/>
              </a:rPr>
              <a:t>Scope 25th Anniversary, 1991</a:t>
            </a:r>
            <a:r>
              <a:rPr lang="en-US" sz="1000" dirty="0"/>
              <a:t> </a:t>
            </a:r>
            <a:r>
              <a:rPr lang="en-US" sz="1000" dirty="0" smtClean="0"/>
              <a:t>by </a:t>
            </a:r>
            <a:r>
              <a:rPr lang="en-US" sz="1000" dirty="0" err="1" smtClean="0"/>
              <a:t>roadsidepictures</a:t>
            </a:r>
            <a:endParaRPr lang="en-US" sz="1000" dirty="0"/>
          </a:p>
        </p:txBody>
      </p:sp>
      <p:sp>
        <p:nvSpPr>
          <p:cNvPr id="10" name="TextBox 9"/>
          <p:cNvSpPr txBox="1"/>
          <p:nvPr/>
        </p:nvSpPr>
        <p:spPr>
          <a:xfrm rot="19286439">
            <a:off x="3259" y="839354"/>
            <a:ext cx="294343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>
                <a:ln w="28575">
                  <a:solidFill>
                    <a:schemeClr val="tx1"/>
                  </a:solidFill>
                </a:ln>
                <a:solidFill>
                  <a:srgbClr val="EE8E00"/>
                </a:solidFill>
                <a:latin typeface="Stencil" panose="040409050D0802020404" pitchFamily="82" charset="0"/>
              </a:rPr>
              <a:t>Day 1</a:t>
            </a:r>
            <a:endParaRPr lang="en-US" sz="8000" dirty="0">
              <a:ln w="28575">
                <a:solidFill>
                  <a:schemeClr val="tx1"/>
                </a:solidFill>
              </a:ln>
              <a:solidFill>
                <a:srgbClr val="EE8E00"/>
              </a:solidFill>
              <a:latin typeface="Stencil" panose="040409050D08020204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91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9868" y="140034"/>
            <a:ext cx="8972265" cy="1470025"/>
          </a:xfrm>
        </p:spPr>
        <p:txBody>
          <a:bodyPr/>
          <a:lstStyle/>
          <a:p>
            <a:r>
              <a:rPr lang="en-US" dirty="0" smtClean="0"/>
              <a:t>Data Management Training Workshop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606621"/>
            <a:ext cx="10972800" cy="4633397"/>
          </a:xfrm>
        </p:spPr>
        <p:txBody>
          <a:bodyPr>
            <a:normAutofit/>
          </a:bodyPr>
          <a:lstStyle/>
          <a:p>
            <a:pPr marL="457200" indent="-457200" algn="l">
              <a:spcBef>
                <a:spcPts val="280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Data Information Literacy </a:t>
            </a:r>
            <a:r>
              <a:rPr lang="en-US" dirty="0">
                <a:solidFill>
                  <a:schemeClr val="tx1"/>
                </a:solidFill>
              </a:rPr>
              <a:t>Skills Handout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  <a:hlinkClick r:id="rId2"/>
              </a:rPr>
              <a:t>https://docs.google.com/document/d/1oGwl290NmcyDz4YFAvX-g8_CnFLxxRls842w3_S3kSA</a:t>
            </a:r>
            <a:r>
              <a:rPr lang="en-US" sz="2400" dirty="0" smtClean="0">
                <a:solidFill>
                  <a:schemeClr val="tx1"/>
                </a:solidFill>
                <a:hlinkClick r:id="rId2"/>
              </a:rPr>
              <a:t>/</a:t>
            </a:r>
            <a:endParaRPr lang="en-US" sz="24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280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Education Workshop </a:t>
            </a:r>
            <a:r>
              <a:rPr lang="en-US" dirty="0">
                <a:solidFill>
                  <a:schemeClr val="tx1"/>
                </a:solidFill>
              </a:rPr>
              <a:t>(spreadsheet)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  <a:hlinkClick r:id="rId3"/>
              </a:rPr>
              <a:t>https://</a:t>
            </a:r>
            <a:r>
              <a:rPr lang="en-US" sz="2400" dirty="0" smtClean="0">
                <a:solidFill>
                  <a:schemeClr val="tx1"/>
                </a:solidFill>
                <a:hlinkClick r:id="rId3"/>
              </a:rPr>
              <a:t>docs.google.com/spreadsheets/d/1nWAM9W7tb-VYmcaXvff_jrkUaFrla7BkrrQVEsaXiC4/</a:t>
            </a:r>
            <a:endParaRPr lang="en-US" sz="24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280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Education Workshop </a:t>
            </a:r>
            <a:r>
              <a:rPr lang="en-US" dirty="0">
                <a:solidFill>
                  <a:schemeClr val="tx1"/>
                </a:solidFill>
              </a:rPr>
              <a:t>(slides)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  <a:hlinkClick r:id="rId4"/>
              </a:rPr>
              <a:t>https://</a:t>
            </a:r>
            <a:r>
              <a:rPr lang="en-US" sz="2400" dirty="0" smtClean="0">
                <a:solidFill>
                  <a:schemeClr val="tx1"/>
                </a:solidFill>
                <a:hlinkClick r:id="rId4"/>
              </a:rPr>
              <a:t>mwdatalibrariansymposium.files.wordpress.com/2015/10/mdls_johnston_final.pdf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535884" y="6386350"/>
            <a:ext cx="2474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Facilitator: Lisa Johnston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245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24313" y="140034"/>
            <a:ext cx="7772400" cy="1470025"/>
          </a:xfrm>
        </p:spPr>
        <p:txBody>
          <a:bodyPr/>
          <a:lstStyle/>
          <a:p>
            <a:r>
              <a:rPr lang="en-US" dirty="0" smtClean="0"/>
              <a:t>Consulting on Data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355421"/>
            <a:ext cx="10972800" cy="5030929"/>
          </a:xfrm>
        </p:spPr>
        <p:txBody>
          <a:bodyPr>
            <a:normAutofit fontScale="85000" lnSpcReduction="10000"/>
          </a:bodyPr>
          <a:lstStyle/>
          <a:p>
            <a:pPr algn="l">
              <a:spcBef>
                <a:spcPts val="1500"/>
              </a:spcBef>
            </a:pPr>
            <a:r>
              <a:rPr lang="en-US" dirty="0" smtClean="0"/>
              <a:t>Main takeaways:</a:t>
            </a:r>
          </a:p>
          <a:p>
            <a:pPr algn="l">
              <a:spcBef>
                <a:spcPts val="1500"/>
              </a:spcBef>
            </a:pPr>
            <a:r>
              <a:rPr lang="en-US" dirty="0" smtClean="0"/>
              <a:t>Initiating the consult – ‘</a:t>
            </a:r>
            <a:r>
              <a:rPr lang="en-US" dirty="0" err="1" smtClean="0"/>
              <a:t>voluntold</a:t>
            </a:r>
            <a:r>
              <a:rPr lang="en-US" dirty="0" smtClean="0"/>
              <a:t>’, cold calls,  peer to peer, target people who have published in OA journals/ researchers, office hours, email blasts, librarians on the road, online, tweets, work with IR managers </a:t>
            </a:r>
          </a:p>
          <a:p>
            <a:pPr algn="l">
              <a:spcBef>
                <a:spcPts val="1500"/>
              </a:spcBef>
            </a:pPr>
            <a:r>
              <a:rPr lang="en-US" dirty="0" smtClean="0"/>
              <a:t>Workflow –ask people to define/redefine, help them understand next steps, adjust depending upon your staffing, components of DMP, preservation review</a:t>
            </a:r>
          </a:p>
          <a:p>
            <a:pPr algn="l">
              <a:spcBef>
                <a:spcPts val="1500"/>
              </a:spcBef>
            </a:pPr>
            <a:r>
              <a:rPr lang="en-US" dirty="0" smtClean="0"/>
              <a:t>Sustainability – </a:t>
            </a:r>
            <a:r>
              <a:rPr lang="en-US" dirty="0"/>
              <a:t>T</a:t>
            </a:r>
            <a:r>
              <a:rPr lang="en-US" dirty="0" smtClean="0"/>
              <a:t>rello workflows, Google forms, </a:t>
            </a:r>
            <a:r>
              <a:rPr lang="en-US" dirty="0" err="1" smtClean="0"/>
              <a:t>LibQual</a:t>
            </a:r>
            <a:r>
              <a:rPr lang="en-US" dirty="0" smtClean="0"/>
              <a:t>, Becker model, IR download reports, do what you say you are going to do ‘be realistic’ – to build relationships, alert faculty that their research is trending, reflection paper, user interviews</a:t>
            </a:r>
          </a:p>
          <a:p>
            <a:pPr algn="l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571243" y="6341755"/>
            <a:ext cx="3317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Facilitator: Cynthia Hudson-Vitale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21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9286439">
            <a:off x="3259" y="839354"/>
            <a:ext cx="294343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>
                <a:ln w="28575">
                  <a:solidFill>
                    <a:schemeClr val="tx1"/>
                  </a:solidFill>
                </a:ln>
                <a:solidFill>
                  <a:srgbClr val="EE8E00"/>
                </a:solidFill>
                <a:latin typeface="Stencil" panose="040409050D0802020404" pitchFamily="82" charset="0"/>
              </a:rPr>
              <a:t>Day 2</a:t>
            </a:r>
            <a:endParaRPr lang="en-US" sz="8000" dirty="0">
              <a:ln w="28575">
                <a:solidFill>
                  <a:schemeClr val="tx1"/>
                </a:solidFill>
              </a:ln>
              <a:solidFill>
                <a:srgbClr val="EE8E00"/>
              </a:solidFill>
              <a:latin typeface="Stencil" panose="040409050D0802020404" pitchFamily="8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44" y="3060289"/>
            <a:ext cx="4554677" cy="36428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494" y="162233"/>
            <a:ext cx="3204106" cy="4272141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25" name="Group 24"/>
          <p:cNvGrpSpPr/>
          <p:nvPr/>
        </p:nvGrpSpPr>
        <p:grpSpPr>
          <a:xfrm>
            <a:off x="5864583" y="2161899"/>
            <a:ext cx="6052052" cy="4563212"/>
            <a:chOff x="5864583" y="2161899"/>
            <a:chExt cx="6052052" cy="456321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64583" y="2161899"/>
              <a:ext cx="6052052" cy="454494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0" name="TextBox 19"/>
            <p:cNvSpPr txBox="1"/>
            <p:nvPr/>
          </p:nvSpPr>
          <p:spPr>
            <a:xfrm>
              <a:off x="9789130" y="6478890"/>
              <a:ext cx="212750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hlinkClick r:id="rId5"/>
                </a:rPr>
                <a:t>Ambassador Elevators </a:t>
              </a:r>
              <a:r>
                <a:rPr lang="en-US" sz="1000" dirty="0" smtClean="0">
                  <a:solidFill>
                    <a:schemeClr val="bg1"/>
                  </a:solidFill>
                </a:rPr>
                <a:t>by </a:t>
              </a:r>
              <a:r>
                <a:rPr lang="en-US" sz="1000" dirty="0" err="1" smtClean="0">
                  <a:solidFill>
                    <a:schemeClr val="bg1"/>
                  </a:solidFill>
                </a:rPr>
                <a:t>atelier_tee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 rot="16200000">
            <a:off x="4673355" y="1480512"/>
            <a:ext cx="17395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hlinkClick r:id="rId6"/>
              </a:rPr>
              <a:t>Carrots 12.15.07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smtClean="0">
                <a:solidFill>
                  <a:schemeClr val="bg1"/>
                </a:solidFill>
              </a:rPr>
              <a:t>by </a:t>
            </a:r>
            <a:r>
              <a:rPr lang="en-US" sz="1000" dirty="0" err="1" smtClean="0">
                <a:solidFill>
                  <a:schemeClr val="bg1"/>
                </a:solidFill>
              </a:rPr>
              <a:t>ccharmon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5971" y="3042601"/>
            <a:ext cx="15167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hlinkClick r:id="rId7"/>
              </a:rPr>
              <a:t>lolly_sticks</a:t>
            </a:r>
            <a:r>
              <a:rPr lang="en-US" sz="1000" dirty="0" smtClean="0"/>
              <a:t> by </a:t>
            </a:r>
            <a:r>
              <a:rPr lang="en-US" sz="1000" dirty="0" err="1" smtClean="0"/>
              <a:t>recyclethis</a:t>
            </a:r>
            <a:endParaRPr lang="en-US" sz="1000" dirty="0"/>
          </a:p>
        </p:txBody>
      </p:sp>
      <p:grpSp>
        <p:nvGrpSpPr>
          <p:cNvPr id="27" name="Group 26"/>
          <p:cNvGrpSpPr/>
          <p:nvPr/>
        </p:nvGrpSpPr>
        <p:grpSpPr>
          <a:xfrm>
            <a:off x="5729397" y="58773"/>
            <a:ext cx="6361820" cy="4787117"/>
            <a:chOff x="5729397" y="58773"/>
            <a:chExt cx="6361820" cy="4787117"/>
          </a:xfrm>
        </p:grpSpPr>
        <p:grpSp>
          <p:nvGrpSpPr>
            <p:cNvPr id="23" name="Group 22"/>
            <p:cNvGrpSpPr/>
            <p:nvPr/>
          </p:nvGrpSpPr>
          <p:grpSpPr>
            <a:xfrm>
              <a:off x="5729397" y="58773"/>
              <a:ext cx="6361820" cy="4787117"/>
              <a:chOff x="5729397" y="58773"/>
              <a:chExt cx="6361820" cy="4787117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10159833" y="58773"/>
                <a:ext cx="192552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>
                    <a:solidFill>
                      <a:schemeClr val="bg1"/>
                    </a:solidFill>
                    <a:hlinkClick r:id="rId8"/>
                  </a:rPr>
                  <a:t>The grain elevator</a:t>
                </a:r>
                <a:r>
                  <a:rPr lang="en-US" sz="1000" dirty="0" smtClean="0">
                    <a:solidFill>
                      <a:schemeClr val="bg1"/>
                    </a:solidFill>
                  </a:rPr>
                  <a:t> by </a:t>
                </a:r>
                <a:r>
                  <a:rPr lang="en-US" sz="1000" dirty="0" err="1" smtClean="0">
                    <a:solidFill>
                      <a:schemeClr val="bg1"/>
                    </a:solidFill>
                  </a:rPr>
                  <a:t>yodudedan</a:t>
                </a:r>
                <a:endParaRPr lang="en-US" sz="1000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29397" y="74525"/>
                <a:ext cx="6361820" cy="477136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</p:grpSp>
        <p:sp>
          <p:nvSpPr>
            <p:cNvPr id="26" name="TextBox 25"/>
            <p:cNvSpPr txBox="1"/>
            <p:nvPr/>
          </p:nvSpPr>
          <p:spPr>
            <a:xfrm>
              <a:off x="10159833" y="89729"/>
              <a:ext cx="19255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hlinkClick r:id="rId8"/>
                </a:rPr>
                <a:t>The grain elevator</a:t>
              </a:r>
              <a:r>
                <a:rPr lang="en-US" sz="1000" dirty="0" smtClean="0"/>
                <a:t> by </a:t>
              </a:r>
              <a:r>
                <a:rPr lang="en-US" sz="1000" dirty="0" err="1" smtClean="0"/>
                <a:t>yodudedan</a:t>
              </a:r>
              <a:endParaRPr lang="en-US" sz="1000" dirty="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-415130" y="-332846"/>
            <a:ext cx="12995939" cy="7310486"/>
            <a:chOff x="-415130" y="-332846"/>
            <a:chExt cx="12995939" cy="7310486"/>
          </a:xfrm>
        </p:grpSpPr>
        <p:grpSp>
          <p:nvGrpSpPr>
            <p:cNvPr id="17" name="Group 16"/>
            <p:cNvGrpSpPr/>
            <p:nvPr/>
          </p:nvGrpSpPr>
          <p:grpSpPr>
            <a:xfrm>
              <a:off x="-415130" y="-332846"/>
              <a:ext cx="12995939" cy="7310486"/>
              <a:chOff x="-415130" y="-332846"/>
              <a:chExt cx="12995939" cy="7310486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36164" y="-59820"/>
                <a:ext cx="3244645" cy="3244645"/>
              </a:xfrm>
              <a:prstGeom prst="rect">
                <a:avLst/>
              </a:prstGeom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12153" y="3638939"/>
                <a:ext cx="3244645" cy="3244645"/>
              </a:xfrm>
              <a:prstGeom prst="rect">
                <a:avLst/>
              </a:prstGeom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89933" y="-59820"/>
                <a:ext cx="3244645" cy="3244645"/>
              </a:xfrm>
              <a:prstGeom prst="rect">
                <a:avLst/>
              </a:prstGeom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415130" y="3496528"/>
                <a:ext cx="3244645" cy="3244645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43696" y="3109589"/>
                <a:ext cx="3244645" cy="3244645"/>
              </a:xfrm>
              <a:prstGeom prst="rect">
                <a:avLst/>
              </a:prstGeom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23853" y="2364044"/>
                <a:ext cx="3244645" cy="3244645"/>
              </a:xfrm>
              <a:prstGeom prst="rect">
                <a:avLst/>
              </a:prstGeom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85093" y="3458496"/>
                <a:ext cx="3244645" cy="3244645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92469" y="3732995"/>
                <a:ext cx="3244645" cy="3244645"/>
              </a:xfrm>
              <a:prstGeom prst="rect">
                <a:avLst/>
              </a:prstGeom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36074" y="-332846"/>
                <a:ext cx="3244645" cy="3244645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67471" y="335950"/>
                <a:ext cx="3244645" cy="3244645"/>
              </a:xfrm>
              <a:prstGeom prst="rect">
                <a:avLst/>
              </a:prstGeom>
            </p:spPr>
          </p:pic>
        </p:grpSp>
        <p:sp>
          <p:nvSpPr>
            <p:cNvPr id="22" name="TextBox 21"/>
            <p:cNvSpPr txBox="1"/>
            <p:nvPr/>
          </p:nvSpPr>
          <p:spPr>
            <a:xfrm>
              <a:off x="5832090" y="6472912"/>
              <a:ext cx="194316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chemeClr val="bg1"/>
                  </a:solidFill>
                  <a:hlinkClick r:id="rId11"/>
                </a:rPr>
                <a:t>Stakeholder</a:t>
              </a:r>
              <a:r>
                <a:rPr lang="en-US" sz="1000" dirty="0" smtClean="0">
                  <a:solidFill>
                    <a:schemeClr val="bg1"/>
                  </a:solidFill>
                </a:rPr>
                <a:t> by The Noun Project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343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b="1" dirty="0" smtClean="0"/>
              <a:t>Data Curation</a:t>
            </a:r>
            <a:endParaRPr lang="en-US" sz="4000" b="1" dirty="0"/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621" y="0"/>
            <a:ext cx="8470230" cy="6545179"/>
          </a:xfrm>
        </p:spPr>
      </p:pic>
      <p:sp>
        <p:nvSpPr>
          <p:cNvPr id="6" name="TextBox 5"/>
          <p:cNvSpPr txBox="1"/>
          <p:nvPr/>
        </p:nvSpPr>
        <p:spPr>
          <a:xfrm>
            <a:off x="100920" y="6380931"/>
            <a:ext cx="3175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Facilitator: Margaret Henderson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94680" y="6227042"/>
            <a:ext cx="70121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hlinkClick r:id="rId3"/>
              </a:rPr>
              <a:t>https://</a:t>
            </a:r>
            <a:r>
              <a:rPr lang="en-US" sz="1400" dirty="0" smtClean="0">
                <a:hlinkClick r:id="rId3"/>
              </a:rPr>
              <a:t>docs.google.com/document/d/1YDgPj2yJINfVd27kzhCSn3xjhG9NNcycCX78FaWM1JA/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708725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b="1" dirty="0">
                <a:latin typeface="Arial"/>
                <a:cs typeface="Arial"/>
              </a:rPr>
              <a:t>Creating Partnerships on Campus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 smtClean="0">
                <a:latin typeface="Arial"/>
                <a:cs typeface="Arial"/>
              </a:rPr>
              <a:t>Facilitator</a:t>
            </a:r>
            <a:r>
              <a:rPr lang="en-US" dirty="0" smtClean="0">
                <a:latin typeface="Arial"/>
                <a:cs typeface="Arial"/>
              </a:rPr>
              <a:t>: Brianna Marshall </a:t>
            </a:r>
          </a:p>
          <a:p>
            <a:pPr marL="0" indent="0">
              <a:buNone/>
            </a:pPr>
            <a:endParaRPr lang="en-US" dirty="0" smtClean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dirty="0" smtClean="0">
                <a:latin typeface="Arial"/>
                <a:cs typeface="Arial"/>
              </a:rPr>
              <a:t>We made SIX personas + elevator speeches!</a:t>
            </a:r>
          </a:p>
          <a:p>
            <a:pPr marL="0" indent="0">
              <a:buNone/>
            </a:pPr>
            <a:endParaRPr lang="en-US" dirty="0" smtClean="0">
              <a:latin typeface="Arial"/>
              <a:cs typeface="Arial"/>
            </a:endParaRPr>
          </a:p>
          <a:p>
            <a:pPr lvl="1"/>
            <a:r>
              <a:rPr lang="en-US" dirty="0" smtClean="0">
                <a:latin typeface="Arial"/>
                <a:cs typeface="Arial"/>
              </a:rPr>
              <a:t>Subject Librarians</a:t>
            </a:r>
          </a:p>
          <a:p>
            <a:pPr lvl="1"/>
            <a:r>
              <a:rPr lang="en-US" dirty="0" smtClean="0">
                <a:latin typeface="Arial"/>
                <a:cs typeface="Arial"/>
              </a:rPr>
              <a:t>Library Administration</a:t>
            </a:r>
          </a:p>
          <a:p>
            <a:pPr lvl="1"/>
            <a:r>
              <a:rPr lang="en-US" dirty="0" smtClean="0">
                <a:latin typeface="Arial"/>
                <a:cs typeface="Arial"/>
              </a:rPr>
              <a:t>Campus IT</a:t>
            </a:r>
          </a:p>
          <a:p>
            <a:pPr lvl="1"/>
            <a:r>
              <a:rPr lang="en-US" dirty="0" smtClean="0">
                <a:latin typeface="Arial"/>
                <a:cs typeface="Arial"/>
              </a:rPr>
              <a:t>Research </a:t>
            </a:r>
            <a:r>
              <a:rPr lang="en-US" dirty="0">
                <a:latin typeface="Arial"/>
                <a:cs typeface="Arial"/>
              </a:rPr>
              <a:t>O</a:t>
            </a:r>
            <a:r>
              <a:rPr lang="en-US" dirty="0" smtClean="0">
                <a:latin typeface="Arial"/>
                <a:cs typeface="Arial"/>
              </a:rPr>
              <a:t>ffice</a:t>
            </a:r>
          </a:p>
          <a:p>
            <a:pPr lvl="1"/>
            <a:r>
              <a:rPr lang="en-US" dirty="0" smtClean="0">
                <a:latin typeface="Arial"/>
                <a:cs typeface="Arial"/>
              </a:rPr>
              <a:t>Campus Deans/Administration</a:t>
            </a:r>
          </a:p>
          <a:p>
            <a:pPr lvl="1"/>
            <a:r>
              <a:rPr lang="en-US" dirty="0" smtClean="0">
                <a:latin typeface="Arial"/>
                <a:cs typeface="Arial"/>
              </a:rPr>
              <a:t>Tenure Track </a:t>
            </a:r>
            <a:r>
              <a:rPr lang="en-US" dirty="0">
                <a:latin typeface="Arial"/>
                <a:cs typeface="Arial"/>
              </a:rPr>
              <a:t>F</a:t>
            </a:r>
            <a:r>
              <a:rPr lang="en-US" dirty="0" smtClean="0">
                <a:latin typeface="Arial"/>
                <a:cs typeface="Arial"/>
              </a:rPr>
              <a:t>aculty</a:t>
            </a:r>
          </a:p>
          <a:p>
            <a:pPr lvl="1"/>
            <a:r>
              <a:rPr lang="en-US" dirty="0" smtClean="0">
                <a:latin typeface="Arial"/>
                <a:cs typeface="Arial"/>
              </a:rPr>
              <a:t>Graduate School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dirty="0" smtClean="0">
              <a:latin typeface="Arial"/>
              <a:cs typeface="Arial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123232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Basis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Basis</Template>
  <TotalTime>1504</TotalTime>
  <Words>1257</Words>
  <Application>Microsoft Office PowerPoint</Application>
  <PresentationFormat>Widescreen</PresentationFormat>
  <Paragraphs>218</Paragraphs>
  <Slides>29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Arial</vt:lpstr>
      <vt:lpstr>Calibri</vt:lpstr>
      <vt:lpstr>Corbel</vt:lpstr>
      <vt:lpstr>Stencil</vt:lpstr>
      <vt:lpstr>Basis</vt:lpstr>
      <vt:lpstr>Office Theme</vt:lpstr>
      <vt:lpstr>1_Office Theme</vt:lpstr>
      <vt:lpstr>2_Office Theme</vt:lpstr>
      <vt:lpstr>1_Basis</vt:lpstr>
      <vt:lpstr>Wrapping up</vt:lpstr>
      <vt:lpstr>Agenda</vt:lpstr>
      <vt:lpstr>#MDLS15 on Twitter</vt:lpstr>
      <vt:lpstr>PowerPoint Presentation</vt:lpstr>
      <vt:lpstr>Data Management Training Workshop</vt:lpstr>
      <vt:lpstr>Consulting on Data</vt:lpstr>
      <vt:lpstr>PowerPoint Presentation</vt:lpstr>
      <vt:lpstr>Data Curation</vt:lpstr>
      <vt:lpstr>Creating Partnerships on Campus</vt:lpstr>
      <vt:lpstr>WAY TO GO! see materials at: tinyurl.com/MDLS-partners</vt:lpstr>
      <vt:lpstr>Teaching Data Management</vt:lpstr>
      <vt:lpstr>Table Talk 15 min</vt:lpstr>
      <vt:lpstr>The Best of #AllTheThings</vt:lpstr>
      <vt:lpstr>PowerPoint Presentation</vt:lpstr>
      <vt:lpstr>How does your garden grow?</vt:lpstr>
      <vt:lpstr>PowerPoint Presentation</vt:lpstr>
      <vt:lpstr>You can’t transplant everything</vt:lpstr>
      <vt:lpstr>A garden is…</vt:lpstr>
      <vt:lpstr>What is your local like?</vt:lpstr>
      <vt:lpstr>Cultivating scope</vt:lpstr>
      <vt:lpstr>Setting intentions</vt:lpstr>
      <vt:lpstr>Write to reflect 7 min</vt:lpstr>
      <vt:lpstr>Pair and partner 13 min</vt:lpstr>
      <vt:lpstr>BIG THANKS</vt:lpstr>
      <vt:lpstr>MORE BIG THANKS</vt:lpstr>
      <vt:lpstr>Image credits</vt:lpstr>
      <vt:lpstr>Image credits</vt:lpstr>
      <vt:lpstr>Image credits</vt:lpstr>
      <vt:lpstr>Image credits</vt:lpstr>
    </vt:vector>
  </TitlesOfParts>
  <Company>The University of Kansas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Brooks Kieffer, Elizabeth Jamene</dc:creator>
  <cp:lastModifiedBy>Brooks Kieffer, Elizabeth Jamene</cp:lastModifiedBy>
  <cp:revision>82</cp:revision>
  <dcterms:created xsi:type="dcterms:W3CDTF">2015-10-13T14:34:11Z</dcterms:created>
  <dcterms:modified xsi:type="dcterms:W3CDTF">2015-10-22T02:21:53Z</dcterms:modified>
</cp:coreProperties>
</file>