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3"/>
  </p:notesMasterIdLst>
  <p:handoutMasterIdLst>
    <p:handoutMasterId r:id="rId34"/>
  </p:handoutMasterIdLst>
  <p:sldIdLst>
    <p:sldId id="256" r:id="rId2"/>
    <p:sldId id="258" r:id="rId3"/>
    <p:sldId id="259" r:id="rId4"/>
    <p:sldId id="291" r:id="rId5"/>
    <p:sldId id="260" r:id="rId6"/>
    <p:sldId id="268" r:id="rId7"/>
    <p:sldId id="296" r:id="rId8"/>
    <p:sldId id="269" r:id="rId9"/>
    <p:sldId id="272" r:id="rId10"/>
    <p:sldId id="279" r:id="rId11"/>
    <p:sldId id="275" r:id="rId12"/>
    <p:sldId id="307" r:id="rId13"/>
    <p:sldId id="270" r:id="rId14"/>
    <p:sldId id="277" r:id="rId15"/>
    <p:sldId id="306" r:id="rId16"/>
    <p:sldId id="308" r:id="rId17"/>
    <p:sldId id="263" r:id="rId18"/>
    <p:sldId id="264" r:id="rId19"/>
    <p:sldId id="278" r:id="rId20"/>
    <p:sldId id="292" r:id="rId21"/>
    <p:sldId id="283" r:id="rId22"/>
    <p:sldId id="284" r:id="rId23"/>
    <p:sldId id="285" r:id="rId24"/>
    <p:sldId id="297" r:id="rId25"/>
    <p:sldId id="298" r:id="rId26"/>
    <p:sldId id="290" r:id="rId27"/>
    <p:sldId id="289" r:id="rId28"/>
    <p:sldId id="300" r:id="rId29"/>
    <p:sldId id="301" r:id="rId30"/>
    <p:sldId id="302" r:id="rId31"/>
    <p:sldId id="303" r:id="rId32"/>
  </p:sldIdLst>
  <p:sldSz cx="12192000" cy="6858000"/>
  <p:notesSz cx="6858000" cy="9144000"/>
  <p:defaultTextStyle>
    <a:defPPr>
      <a:defRPr lang="en-US"/>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9"/>
    <p:restoredTop sz="94554"/>
  </p:normalViewPr>
  <p:slideViewPr>
    <p:cSldViewPr snapToGrid="0" snapToObjects="1">
      <p:cViewPr varScale="1">
        <p:scale>
          <a:sx n="72" d="100"/>
          <a:sy n="72" d="100"/>
        </p:scale>
        <p:origin x="52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055975-EDD2-0F4A-8AB0-6C714115B351}" type="datetimeFigureOut">
              <a:rPr lang="en-US" smtClean="0"/>
              <a:t>8/19/2019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B348C8-8A69-B541-9F70-9021056FD879}" type="slidenum">
              <a:rPr lang="en-US" smtClean="0"/>
              <a:t>‹#›</a:t>
            </a:fld>
            <a:endParaRPr lang="en-US"/>
          </a:p>
        </p:txBody>
      </p:sp>
    </p:spTree>
    <p:extLst>
      <p:ext uri="{BB962C8B-B14F-4D97-AF65-F5344CB8AC3E}">
        <p14:creationId xmlns:p14="http://schemas.microsoft.com/office/powerpoint/2010/main" val="3189840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C9C17-B86D-D74A-A3A7-2CBFF567E3C8}" type="datetimeFigureOut">
              <a:rPr lang="en-US" smtClean="0"/>
              <a:t>8/19/2019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EDE6DF-0034-8941-A2B6-3B98A9AE2344}" type="slidenum">
              <a:rPr lang="en-US" smtClean="0"/>
              <a:t>‹#›</a:t>
            </a:fld>
            <a:endParaRPr lang="en-US"/>
          </a:p>
        </p:txBody>
      </p:sp>
    </p:spTree>
    <p:extLst>
      <p:ext uri="{BB962C8B-B14F-4D97-AF65-F5344CB8AC3E}">
        <p14:creationId xmlns:p14="http://schemas.microsoft.com/office/powerpoint/2010/main" val="7879986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EDE6DF-0034-8941-A2B6-3B98A9AE2344}" type="slidenum">
              <a:rPr lang="en-US" smtClean="0"/>
              <a:t>0</a:t>
            </a:fld>
            <a:endParaRPr lang="en-US"/>
          </a:p>
        </p:txBody>
      </p:sp>
    </p:spTree>
    <p:extLst>
      <p:ext uri="{BB962C8B-B14F-4D97-AF65-F5344CB8AC3E}">
        <p14:creationId xmlns:p14="http://schemas.microsoft.com/office/powerpoint/2010/main" val="148178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EDE6DF-0034-8941-A2B6-3B98A9AE2344}" type="slidenum">
              <a:rPr lang="en-US" smtClean="0"/>
              <a:t>1</a:t>
            </a:fld>
            <a:endParaRPr lang="en-US"/>
          </a:p>
        </p:txBody>
      </p:sp>
    </p:spTree>
    <p:extLst>
      <p:ext uri="{BB962C8B-B14F-4D97-AF65-F5344CB8AC3E}">
        <p14:creationId xmlns:p14="http://schemas.microsoft.com/office/powerpoint/2010/main" val="36219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EDE6DF-0034-8941-A2B6-3B98A9AE2344}" type="slidenum">
              <a:rPr lang="en-US" smtClean="0"/>
              <a:t>4</a:t>
            </a:fld>
            <a:endParaRPr lang="en-US"/>
          </a:p>
        </p:txBody>
      </p:sp>
    </p:spTree>
    <p:extLst>
      <p:ext uri="{BB962C8B-B14F-4D97-AF65-F5344CB8AC3E}">
        <p14:creationId xmlns:p14="http://schemas.microsoft.com/office/powerpoint/2010/main" val="1228813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1"/>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8"/>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1"/>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2" y="662656"/>
            <a:ext cx="9755187" cy="2766528"/>
          </a:xfrm>
        </p:spPr>
        <p:txBody>
          <a:bodyPr anchor="b">
            <a:normAutofit/>
          </a:bodyPr>
          <a:lstStyle>
            <a:lvl1pPr algn="r">
              <a:defRPr sz="8001"/>
            </a:lvl1pPr>
          </a:lstStyle>
          <a:p>
            <a:r>
              <a:rPr lang="en-US"/>
              <a:t>Click to edit Master title style</a:t>
            </a:r>
            <a:endParaRPr lang="en-US" dirty="0"/>
          </a:p>
        </p:txBody>
      </p:sp>
      <p:sp>
        <p:nvSpPr>
          <p:cNvPr id="3" name="Subtitle 2"/>
          <p:cNvSpPr>
            <a:spLocks noGrp="1"/>
          </p:cNvSpPr>
          <p:nvPr>
            <p:ph type="subTitle" idx="1"/>
          </p:nvPr>
        </p:nvSpPr>
        <p:spPr>
          <a:xfrm rot="21420000">
            <a:off x="983063" y="3505209"/>
            <a:ext cx="9755187" cy="550333"/>
          </a:xfrm>
        </p:spPr>
        <p:txBody>
          <a:bodyPr anchor="t">
            <a:noAutofit/>
          </a:bodyPr>
          <a:lstStyle>
            <a:lvl1pPr marL="0" indent="0" algn="r">
              <a:buNone/>
              <a:defRPr sz="2800">
                <a:solidFill>
                  <a:schemeClr val="bg1">
                    <a:lumMod val="50000"/>
                  </a:schemeClr>
                </a:solidFill>
              </a:defRPr>
            </a:lvl1pPr>
            <a:lvl2pPr marL="457237" indent="0" algn="ctr">
              <a:buNone/>
              <a:defRPr sz="2000"/>
            </a:lvl2pPr>
            <a:lvl3pPr marL="914473" indent="0" algn="ctr">
              <a:buNone/>
              <a:defRPr sz="1800"/>
            </a:lvl3pPr>
            <a:lvl4pPr marL="1371710" indent="0" algn="ctr">
              <a:buNone/>
              <a:defRPr sz="1600"/>
            </a:lvl4pPr>
            <a:lvl5pPr marL="1828946" indent="0" algn="ctr">
              <a:buNone/>
              <a:defRPr sz="1600"/>
            </a:lvl5pPr>
            <a:lvl6pPr marL="2286183" indent="0" algn="ctr">
              <a:buNone/>
              <a:defRPr sz="1600"/>
            </a:lvl6pPr>
            <a:lvl7pPr marL="2743419" indent="0" algn="ctr">
              <a:buNone/>
              <a:defRPr sz="1600"/>
            </a:lvl7pPr>
            <a:lvl8pPr marL="3200656" indent="0" algn="ctr">
              <a:buNone/>
              <a:defRPr sz="1600"/>
            </a:lvl8pPr>
            <a:lvl9pPr marL="365789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2" y="4578463"/>
            <a:ext cx="6143653" cy="1163112"/>
          </a:xfrm>
        </p:spPr>
        <p:txBody>
          <a:bodyPr/>
          <a:lstStyle>
            <a:lvl1pPr algn="ctr">
              <a:defRPr sz="5400">
                <a:solidFill>
                  <a:schemeClr val="accent1">
                    <a:lumMod val="50000"/>
                  </a:schemeClr>
                </a:solidFill>
              </a:defRPr>
            </a:lvl1pPr>
          </a:lstStyle>
          <a:p>
            <a:fld id="{504B9463-6A40-8644-BC85-E6B49A3D7FDE}" type="datetime1">
              <a:rPr lang="en-US" smtClean="0"/>
              <a:t>8/19/2019</a:t>
            </a:fld>
            <a:endParaRPr lang="en-US" dirty="0"/>
          </a:p>
        </p:txBody>
      </p:sp>
      <p:sp>
        <p:nvSpPr>
          <p:cNvPr id="5" name="Footer Placeholder 4"/>
          <p:cNvSpPr>
            <a:spLocks noGrp="1"/>
          </p:cNvSpPr>
          <p:nvPr>
            <p:ph type="ftr" sz="quarter" idx="11"/>
          </p:nvPr>
        </p:nvSpPr>
        <p:spPr>
          <a:xfrm rot="21420000">
            <a:off x="-5559"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2" y="685799"/>
            <a:ext cx="10392513" cy="3194903"/>
          </a:xfrm>
          <a:ln w="57150" cmpd="thinThick">
            <a:solidFill>
              <a:schemeClr val="bg1">
                <a:lumMod val="50000"/>
              </a:schemeClr>
            </a:solidFill>
            <a:miter lim="800000"/>
          </a:ln>
        </p:spPr>
        <p:txBody>
          <a:bodyPr anchor="t"/>
          <a:lstStyle>
            <a:lvl1pPr marL="0" indent="0" algn="ctr">
              <a:buNone/>
              <a:defRPr sz="3200"/>
            </a:lvl1pPr>
            <a:lvl2pPr marL="457237" indent="0">
              <a:buNone/>
              <a:defRPr sz="2800"/>
            </a:lvl2pPr>
            <a:lvl3pPr marL="914473" indent="0">
              <a:buNone/>
              <a:defRPr sz="2400"/>
            </a:lvl3pPr>
            <a:lvl4pPr marL="1371710" indent="0">
              <a:buNone/>
              <a:defRPr sz="2000"/>
            </a:lvl4pPr>
            <a:lvl5pPr marL="1828946" indent="0">
              <a:buNone/>
              <a:defRPr sz="2000"/>
            </a:lvl5pPr>
            <a:lvl6pPr marL="2286183" indent="0">
              <a:buNone/>
              <a:defRPr sz="2000"/>
            </a:lvl6pPr>
            <a:lvl7pPr marL="2743419" indent="0">
              <a:buNone/>
              <a:defRPr sz="2000"/>
            </a:lvl7pPr>
            <a:lvl8pPr marL="3200656" indent="0">
              <a:buNone/>
              <a:defRPr sz="2000"/>
            </a:lvl8pPr>
            <a:lvl9pPr marL="3657893"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37" indent="0">
              <a:buNone/>
              <a:defRPr sz="1400"/>
            </a:lvl2pPr>
            <a:lvl3pPr marL="914473" indent="0">
              <a:buNone/>
              <a:defRPr sz="1200"/>
            </a:lvl3pPr>
            <a:lvl4pPr marL="1371710" indent="0">
              <a:buNone/>
              <a:defRPr sz="1000"/>
            </a:lvl4pPr>
            <a:lvl5pPr marL="1828946" indent="0">
              <a:buNone/>
              <a:defRPr sz="1000"/>
            </a:lvl5pPr>
            <a:lvl6pPr marL="2286183" indent="0">
              <a:buNone/>
              <a:defRPr sz="1000"/>
            </a:lvl6pPr>
            <a:lvl7pPr marL="2743419" indent="0">
              <a:buNone/>
              <a:defRPr sz="1000"/>
            </a:lvl7pPr>
            <a:lvl8pPr marL="3200656" indent="0">
              <a:buNone/>
              <a:defRPr sz="1000"/>
            </a:lvl8pPr>
            <a:lvl9pPr marL="365789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CC0DB-A22E-FB40-9D53-16BDB6DAD1CC}" type="datetime1">
              <a:rPr lang="en-US" smtClean="0"/>
              <a:t>8/19/2019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80" y="4106333"/>
            <a:ext cx="10394729" cy="1273606"/>
          </a:xfrm>
        </p:spPr>
        <p:txBody>
          <a:bodyPr anchor="ctr">
            <a:normAutofit/>
          </a:bodyPr>
          <a:lstStyle>
            <a:lvl1pPr marL="0" indent="0" algn="ctr">
              <a:buNone/>
              <a:defRPr sz="1800"/>
            </a:lvl1pPr>
            <a:lvl2pPr marL="457237" indent="0">
              <a:buNone/>
              <a:defRPr sz="1400"/>
            </a:lvl2pPr>
            <a:lvl3pPr marL="914473" indent="0">
              <a:buNone/>
              <a:defRPr sz="1200"/>
            </a:lvl3pPr>
            <a:lvl4pPr marL="1371710" indent="0">
              <a:buNone/>
              <a:defRPr sz="1000"/>
            </a:lvl4pPr>
            <a:lvl5pPr marL="1828946" indent="0">
              <a:buNone/>
              <a:defRPr sz="1000"/>
            </a:lvl5pPr>
            <a:lvl6pPr marL="2286183" indent="0">
              <a:buNone/>
              <a:defRPr sz="1000"/>
            </a:lvl6pPr>
            <a:lvl7pPr marL="2743419" indent="0">
              <a:buNone/>
              <a:defRPr sz="1000"/>
            </a:lvl7pPr>
            <a:lvl8pPr marL="3200656" indent="0">
              <a:buNone/>
              <a:defRPr sz="1000"/>
            </a:lvl8pPr>
            <a:lvl9pPr marL="365789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F619E-DEA0-0744-AAE3-B7B706ED02D2}" type="datetime1">
              <a:rPr lang="en-US" smtClean="0"/>
              <a:t>8/19/2019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37" indent="0">
              <a:buNone/>
              <a:defRPr sz="1400"/>
            </a:lvl2pPr>
            <a:lvl3pPr marL="914473" indent="0">
              <a:buNone/>
              <a:defRPr sz="1200"/>
            </a:lvl3pPr>
            <a:lvl4pPr marL="1371710" indent="0">
              <a:buNone/>
              <a:defRPr sz="1000"/>
            </a:lvl4pPr>
            <a:lvl5pPr marL="1828946" indent="0">
              <a:buNone/>
              <a:defRPr sz="1000"/>
            </a:lvl5pPr>
            <a:lvl6pPr marL="2286183" indent="0">
              <a:buNone/>
              <a:defRPr sz="1000"/>
            </a:lvl6pPr>
            <a:lvl7pPr marL="2743419" indent="0">
              <a:buNone/>
              <a:defRPr sz="1000"/>
            </a:lvl7pPr>
            <a:lvl8pPr marL="3200656" indent="0">
              <a:buNone/>
              <a:defRPr sz="1000"/>
            </a:lvl8pPr>
            <a:lvl9pPr marL="365789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37" indent="0">
              <a:buNone/>
              <a:defRPr sz="1400"/>
            </a:lvl2pPr>
            <a:lvl3pPr marL="914473" indent="0">
              <a:buNone/>
              <a:defRPr sz="1200"/>
            </a:lvl3pPr>
            <a:lvl4pPr marL="1371710" indent="0">
              <a:buNone/>
              <a:defRPr sz="1000"/>
            </a:lvl4pPr>
            <a:lvl5pPr marL="1828946" indent="0">
              <a:buNone/>
              <a:defRPr sz="1000"/>
            </a:lvl5pPr>
            <a:lvl6pPr marL="2286183" indent="0">
              <a:buNone/>
              <a:defRPr sz="1000"/>
            </a:lvl6pPr>
            <a:lvl7pPr marL="2743419" indent="0">
              <a:buNone/>
              <a:defRPr sz="1000"/>
            </a:lvl7pPr>
            <a:lvl8pPr marL="3200656" indent="0">
              <a:buNone/>
              <a:defRPr sz="1000"/>
            </a:lvl8pPr>
            <a:lvl9pPr marL="365789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7FEB47-3999-4F47-8CA6-CB4477589E85}" type="datetime1">
              <a:rPr lang="en-US" smtClean="0"/>
              <a:t>8/19/2019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1"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1"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1"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1" y="4247468"/>
            <a:ext cx="10394707" cy="1140644"/>
          </a:xfrm>
        </p:spPr>
        <p:txBody>
          <a:bodyPr anchor="t">
            <a:normAutofit/>
          </a:bodyPr>
          <a:lstStyle>
            <a:lvl1pPr marL="0" indent="0" algn="l">
              <a:buNone/>
              <a:defRPr sz="1800"/>
            </a:lvl1pPr>
            <a:lvl2pPr marL="457237" indent="0">
              <a:buNone/>
              <a:defRPr sz="1400"/>
            </a:lvl2pPr>
            <a:lvl3pPr marL="914473" indent="0">
              <a:buNone/>
              <a:defRPr sz="1200"/>
            </a:lvl3pPr>
            <a:lvl4pPr marL="1371710" indent="0">
              <a:buNone/>
              <a:defRPr sz="1000"/>
            </a:lvl4pPr>
            <a:lvl5pPr marL="1828946" indent="0">
              <a:buNone/>
              <a:defRPr sz="1000"/>
            </a:lvl5pPr>
            <a:lvl6pPr marL="2286183" indent="0">
              <a:buNone/>
              <a:defRPr sz="1000"/>
            </a:lvl6pPr>
            <a:lvl7pPr marL="2743419" indent="0">
              <a:buNone/>
              <a:defRPr sz="1000"/>
            </a:lvl7pPr>
            <a:lvl8pPr marL="3200656" indent="0">
              <a:buNone/>
              <a:defRPr sz="1000"/>
            </a:lvl8pPr>
            <a:lvl9pPr marL="365789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72B1F6-E333-4D49-B818-3D05C79CDA4B}" type="datetime1">
              <a:rPr lang="en-US" smtClean="0"/>
              <a:t>8/19/2019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1"/>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37" indent="0">
              <a:buNone/>
              <a:defRPr sz="1200"/>
            </a:lvl2pPr>
            <a:lvl3pPr marL="914473" indent="0">
              <a:buNone/>
              <a:defRPr sz="1000"/>
            </a:lvl3pPr>
            <a:lvl4pPr marL="1371710" indent="0">
              <a:buNone/>
              <a:defRPr sz="900"/>
            </a:lvl4pPr>
            <a:lvl5pPr marL="1828946" indent="0">
              <a:buNone/>
              <a:defRPr sz="900"/>
            </a:lvl5pPr>
            <a:lvl6pPr marL="2286183" indent="0">
              <a:buNone/>
              <a:defRPr sz="900"/>
            </a:lvl6pPr>
            <a:lvl7pPr marL="2743419" indent="0">
              <a:buNone/>
              <a:defRPr sz="900"/>
            </a:lvl7pPr>
            <a:lvl8pPr marL="3200656" indent="0">
              <a:buNone/>
              <a:defRPr sz="900"/>
            </a:lvl8pPr>
            <a:lvl9pPr marL="365789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37" indent="0">
              <a:buNone/>
              <a:defRPr sz="1200"/>
            </a:lvl2pPr>
            <a:lvl3pPr marL="914473" indent="0">
              <a:buNone/>
              <a:defRPr sz="1000"/>
            </a:lvl3pPr>
            <a:lvl4pPr marL="1371710" indent="0">
              <a:buNone/>
              <a:defRPr sz="900"/>
            </a:lvl4pPr>
            <a:lvl5pPr marL="1828946" indent="0">
              <a:buNone/>
              <a:defRPr sz="900"/>
            </a:lvl5pPr>
            <a:lvl6pPr marL="2286183" indent="0">
              <a:buNone/>
              <a:defRPr sz="900"/>
            </a:lvl6pPr>
            <a:lvl7pPr marL="2743419" indent="0">
              <a:buNone/>
              <a:defRPr sz="900"/>
            </a:lvl7pPr>
            <a:lvl8pPr marL="3200656" indent="0">
              <a:buNone/>
              <a:defRPr sz="900"/>
            </a:lvl8pPr>
            <a:lvl9pPr marL="365789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37" indent="0">
              <a:buNone/>
              <a:defRPr sz="1200"/>
            </a:lvl2pPr>
            <a:lvl3pPr marL="914473" indent="0">
              <a:buNone/>
              <a:defRPr sz="1000"/>
            </a:lvl3pPr>
            <a:lvl4pPr marL="1371710" indent="0">
              <a:buNone/>
              <a:defRPr sz="900"/>
            </a:lvl4pPr>
            <a:lvl5pPr marL="1828946" indent="0">
              <a:buNone/>
              <a:defRPr sz="900"/>
            </a:lvl5pPr>
            <a:lvl6pPr marL="2286183" indent="0">
              <a:buNone/>
              <a:defRPr sz="900"/>
            </a:lvl6pPr>
            <a:lvl7pPr marL="2743419" indent="0">
              <a:buNone/>
              <a:defRPr sz="900"/>
            </a:lvl7pPr>
            <a:lvl8pPr marL="3200656" indent="0">
              <a:buNone/>
              <a:defRPr sz="900"/>
            </a:lvl8pPr>
            <a:lvl9pPr marL="365789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C1466CA-B3D5-104E-B2F5-8D9CFC69C428}" type="datetime1">
              <a:rPr lang="en-US" smtClean="0"/>
              <a:t>8/19/2019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1"/>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6"/>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37" indent="0">
              <a:buNone/>
              <a:defRPr sz="1600"/>
            </a:lvl2pPr>
            <a:lvl3pPr marL="914473" indent="0">
              <a:buNone/>
              <a:defRPr sz="1600"/>
            </a:lvl3pPr>
            <a:lvl4pPr marL="1371710" indent="0">
              <a:buNone/>
              <a:defRPr sz="1600"/>
            </a:lvl4pPr>
            <a:lvl5pPr marL="1828946" indent="0">
              <a:buNone/>
              <a:defRPr sz="1600"/>
            </a:lvl5pPr>
            <a:lvl6pPr marL="2286183" indent="0">
              <a:buNone/>
              <a:defRPr sz="1600"/>
            </a:lvl6pPr>
            <a:lvl7pPr marL="2743419" indent="0">
              <a:buNone/>
              <a:defRPr sz="1600"/>
            </a:lvl7pPr>
            <a:lvl8pPr marL="3200656" indent="0">
              <a:buNone/>
              <a:defRPr sz="1600"/>
            </a:lvl8pPr>
            <a:lvl9pPr marL="3657893"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91840" y="4389288"/>
            <a:ext cx="3310128" cy="985299"/>
          </a:xfrm>
        </p:spPr>
        <p:txBody>
          <a:bodyPr anchor="t">
            <a:normAutofit/>
          </a:bodyPr>
          <a:lstStyle>
            <a:lvl1pPr marL="0" indent="0" algn="ctr">
              <a:buNone/>
              <a:defRPr sz="1400"/>
            </a:lvl1pPr>
            <a:lvl2pPr marL="457237" indent="0">
              <a:buNone/>
              <a:defRPr sz="1200"/>
            </a:lvl2pPr>
            <a:lvl3pPr marL="914473" indent="0">
              <a:buNone/>
              <a:defRPr sz="1000"/>
            </a:lvl3pPr>
            <a:lvl4pPr marL="1371710" indent="0">
              <a:buNone/>
              <a:defRPr sz="900"/>
            </a:lvl4pPr>
            <a:lvl5pPr marL="1828946" indent="0">
              <a:buNone/>
              <a:defRPr sz="900"/>
            </a:lvl5pPr>
            <a:lvl6pPr marL="2286183" indent="0">
              <a:buNone/>
              <a:defRPr sz="900"/>
            </a:lvl6pPr>
            <a:lvl7pPr marL="2743419" indent="0">
              <a:buNone/>
              <a:defRPr sz="900"/>
            </a:lvl7pPr>
            <a:lvl8pPr marL="3200656" indent="0">
              <a:buNone/>
              <a:defRPr sz="900"/>
            </a:lvl8pPr>
            <a:lvl9pPr marL="365789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6"/>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37" indent="0">
              <a:buNone/>
              <a:defRPr sz="1600"/>
            </a:lvl2pPr>
            <a:lvl3pPr marL="914473" indent="0">
              <a:buNone/>
              <a:defRPr sz="1600"/>
            </a:lvl3pPr>
            <a:lvl4pPr marL="1371710" indent="0">
              <a:buNone/>
              <a:defRPr sz="1600"/>
            </a:lvl4pPr>
            <a:lvl5pPr marL="1828946" indent="0">
              <a:buNone/>
              <a:defRPr sz="1600"/>
            </a:lvl5pPr>
            <a:lvl6pPr marL="2286183" indent="0">
              <a:buNone/>
              <a:defRPr sz="1600"/>
            </a:lvl6pPr>
            <a:lvl7pPr marL="2743419" indent="0">
              <a:buNone/>
              <a:defRPr sz="1600"/>
            </a:lvl7pPr>
            <a:lvl8pPr marL="3200656" indent="0">
              <a:buNone/>
              <a:defRPr sz="1600"/>
            </a:lvl8pPr>
            <a:lvl9pPr marL="3657893"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37" indent="0">
              <a:buNone/>
              <a:defRPr sz="1200"/>
            </a:lvl2pPr>
            <a:lvl3pPr marL="914473" indent="0">
              <a:buNone/>
              <a:defRPr sz="1000"/>
            </a:lvl3pPr>
            <a:lvl4pPr marL="1371710" indent="0">
              <a:buNone/>
              <a:defRPr sz="900"/>
            </a:lvl4pPr>
            <a:lvl5pPr marL="1828946" indent="0">
              <a:buNone/>
              <a:defRPr sz="900"/>
            </a:lvl5pPr>
            <a:lvl6pPr marL="2286183" indent="0">
              <a:buNone/>
              <a:defRPr sz="900"/>
            </a:lvl6pPr>
            <a:lvl7pPr marL="2743419" indent="0">
              <a:buNone/>
              <a:defRPr sz="900"/>
            </a:lvl7pPr>
            <a:lvl8pPr marL="3200656" indent="0">
              <a:buNone/>
              <a:defRPr sz="900"/>
            </a:lvl8pPr>
            <a:lvl9pPr marL="365789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37" indent="0">
              <a:buNone/>
              <a:defRPr sz="1600"/>
            </a:lvl2pPr>
            <a:lvl3pPr marL="914473" indent="0">
              <a:buNone/>
              <a:defRPr sz="1600"/>
            </a:lvl3pPr>
            <a:lvl4pPr marL="1371710" indent="0">
              <a:buNone/>
              <a:defRPr sz="1600"/>
            </a:lvl4pPr>
            <a:lvl5pPr marL="1828946" indent="0">
              <a:buNone/>
              <a:defRPr sz="1600"/>
            </a:lvl5pPr>
            <a:lvl6pPr marL="2286183" indent="0">
              <a:buNone/>
              <a:defRPr sz="1600"/>
            </a:lvl6pPr>
            <a:lvl7pPr marL="2743419" indent="0">
              <a:buNone/>
              <a:defRPr sz="1600"/>
            </a:lvl7pPr>
            <a:lvl8pPr marL="3200656" indent="0">
              <a:buNone/>
              <a:defRPr sz="1600"/>
            </a:lvl8pPr>
            <a:lvl9pPr marL="3657893"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37" indent="0">
              <a:buNone/>
              <a:defRPr sz="1200"/>
            </a:lvl2pPr>
            <a:lvl3pPr marL="914473" indent="0">
              <a:buNone/>
              <a:defRPr sz="1000"/>
            </a:lvl3pPr>
            <a:lvl4pPr marL="1371710" indent="0">
              <a:buNone/>
              <a:defRPr sz="900"/>
            </a:lvl4pPr>
            <a:lvl5pPr marL="1828946" indent="0">
              <a:buNone/>
              <a:defRPr sz="900"/>
            </a:lvl5pPr>
            <a:lvl6pPr marL="2286183" indent="0">
              <a:buNone/>
              <a:defRPr sz="900"/>
            </a:lvl6pPr>
            <a:lvl7pPr marL="2743419" indent="0">
              <a:buNone/>
              <a:defRPr sz="900"/>
            </a:lvl7pPr>
            <a:lvl8pPr marL="3200656" indent="0">
              <a:buNone/>
              <a:defRPr sz="900"/>
            </a:lvl8pPr>
            <a:lvl9pPr marL="365789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BD19F1F-4D2D-F943-9AB0-1C51279667D2}" type="datetime1">
              <a:rPr lang="en-US" smtClean="0"/>
              <a:t>8/19/2019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1"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FC612D-372E-684D-B3FC-099284084F10}" type="datetime1">
              <a:rPr lang="en-US" smtClean="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1"/>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1"/>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B13939-B1C4-9241-81EC-F0BBBA936D0F}" type="datetime1">
              <a:rPr lang="en-US" smtClean="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1" y="2063397"/>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A2E90E-8677-5043-96AB-AF7EF7644CCD}" type="datetime1">
              <a:rPr lang="en-US" smtClean="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2" y="685801"/>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2" y="3742267"/>
            <a:ext cx="10394707" cy="1639614"/>
          </a:xfrm>
        </p:spPr>
        <p:txBody>
          <a:bodyPr anchor="t">
            <a:normAutofit/>
          </a:bodyPr>
          <a:lstStyle>
            <a:lvl1pPr marL="0" indent="0" algn="l">
              <a:buNone/>
              <a:defRPr sz="2000">
                <a:solidFill>
                  <a:schemeClr val="bg1">
                    <a:lumMod val="50000"/>
                  </a:schemeClr>
                </a:solidFill>
              </a:defRPr>
            </a:lvl1pPr>
            <a:lvl2pPr marL="457237" indent="0">
              <a:buNone/>
              <a:defRPr sz="2000">
                <a:solidFill>
                  <a:schemeClr val="tx1">
                    <a:tint val="75000"/>
                  </a:schemeClr>
                </a:solidFill>
              </a:defRPr>
            </a:lvl2pPr>
            <a:lvl3pPr marL="914473" indent="0">
              <a:buNone/>
              <a:defRPr sz="1800">
                <a:solidFill>
                  <a:schemeClr val="tx1">
                    <a:tint val="75000"/>
                  </a:schemeClr>
                </a:solidFill>
              </a:defRPr>
            </a:lvl3pPr>
            <a:lvl4pPr marL="1371710" indent="0">
              <a:buNone/>
              <a:defRPr sz="1600">
                <a:solidFill>
                  <a:schemeClr val="tx1">
                    <a:tint val="75000"/>
                  </a:schemeClr>
                </a:solidFill>
              </a:defRPr>
            </a:lvl4pPr>
            <a:lvl5pPr marL="1828946" indent="0">
              <a:buNone/>
              <a:defRPr sz="1600">
                <a:solidFill>
                  <a:schemeClr val="tx1">
                    <a:tint val="75000"/>
                  </a:schemeClr>
                </a:solidFill>
              </a:defRPr>
            </a:lvl5pPr>
            <a:lvl6pPr marL="2286183" indent="0">
              <a:buNone/>
              <a:defRPr sz="1600">
                <a:solidFill>
                  <a:schemeClr val="tx1">
                    <a:tint val="75000"/>
                  </a:schemeClr>
                </a:solidFill>
              </a:defRPr>
            </a:lvl6pPr>
            <a:lvl7pPr marL="2743419" indent="0">
              <a:buNone/>
              <a:defRPr sz="1600">
                <a:solidFill>
                  <a:schemeClr val="tx1">
                    <a:tint val="75000"/>
                  </a:schemeClr>
                </a:solidFill>
              </a:defRPr>
            </a:lvl7pPr>
            <a:lvl8pPr marL="3200656" indent="0">
              <a:buNone/>
              <a:defRPr sz="1600">
                <a:solidFill>
                  <a:schemeClr val="tx1">
                    <a:tint val="75000"/>
                  </a:schemeClr>
                </a:solidFill>
              </a:defRPr>
            </a:lvl8pPr>
            <a:lvl9pPr marL="365789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150AA7-7F7E-8F40-94D5-F62C5B086BAE}" type="datetime1">
              <a:rPr lang="en-US" smtClean="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7"/>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7"/>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ED8768-1A62-AA4F-9B91-92D6D171DB15}" type="datetime1">
              <a:rPr lang="en-US" smtClean="0"/>
              <a:t>8/19/2019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2"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2" y="2063396"/>
            <a:ext cx="4864491" cy="679994"/>
          </a:xfrm>
        </p:spPr>
        <p:txBody>
          <a:bodyPr anchor="b">
            <a:noAutofit/>
          </a:bodyPr>
          <a:lstStyle>
            <a:lvl1pPr marL="0" indent="0">
              <a:lnSpc>
                <a:spcPct val="90000"/>
              </a:lnSpc>
              <a:buNone/>
              <a:defRPr sz="2600" b="0">
                <a:solidFill>
                  <a:schemeClr val="accent1"/>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70"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782952-B6F4-104A-ACDC-CDACDAE89F37}" type="datetime1">
              <a:rPr lang="en-US" smtClean="0"/>
              <a:t>8/19/2019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EAC070-3E6A-424C-8345-25586DD40847}" type="datetime1">
              <a:rPr lang="en-US" smtClean="0"/>
              <a:t>8/19/2019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C750D-59E5-3C4C-91A8-D811558259AC}" type="datetime1">
              <a:rPr lang="en-US" smtClean="0"/>
              <a:t>8/19/2019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3" y="685801"/>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3" y="2709053"/>
            <a:ext cx="4126861" cy="2665533"/>
          </a:xfrm>
        </p:spPr>
        <p:txBody>
          <a:bodyPr anchor="t">
            <a:normAutofit/>
          </a:bodyPr>
          <a:lstStyle>
            <a:lvl1pPr marL="0" indent="0" algn="ctr">
              <a:buNone/>
              <a:defRPr sz="1800"/>
            </a:lvl1pPr>
            <a:lvl2pPr marL="457237" indent="0">
              <a:buNone/>
              <a:defRPr sz="1400"/>
            </a:lvl2pPr>
            <a:lvl3pPr marL="914473" indent="0">
              <a:buNone/>
              <a:defRPr sz="1200"/>
            </a:lvl3pPr>
            <a:lvl4pPr marL="1371710" indent="0">
              <a:buNone/>
              <a:defRPr sz="1000"/>
            </a:lvl4pPr>
            <a:lvl5pPr marL="1828946" indent="0">
              <a:buNone/>
              <a:defRPr sz="1000"/>
            </a:lvl5pPr>
            <a:lvl6pPr marL="2286183" indent="0">
              <a:buNone/>
              <a:defRPr sz="1000"/>
            </a:lvl6pPr>
            <a:lvl7pPr marL="2743419" indent="0">
              <a:buNone/>
              <a:defRPr sz="1000"/>
            </a:lvl7pPr>
            <a:lvl8pPr marL="3200656" indent="0">
              <a:buNone/>
              <a:defRPr sz="1000"/>
            </a:lvl8pPr>
            <a:lvl9pPr marL="365789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778236-292D-764B-8582-2D54AE30A8A0}" type="datetime1">
              <a:rPr lang="en-US" smtClean="0"/>
              <a:t>8/19/2019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37" indent="0">
              <a:buNone/>
              <a:defRPr sz="2800"/>
            </a:lvl2pPr>
            <a:lvl3pPr marL="914473" indent="0">
              <a:buNone/>
              <a:defRPr sz="2400"/>
            </a:lvl3pPr>
            <a:lvl4pPr marL="1371710" indent="0">
              <a:buNone/>
              <a:defRPr sz="2000"/>
            </a:lvl4pPr>
            <a:lvl5pPr marL="1828946" indent="0">
              <a:buNone/>
              <a:defRPr sz="2000"/>
            </a:lvl5pPr>
            <a:lvl6pPr marL="2286183" indent="0">
              <a:buNone/>
              <a:defRPr sz="2000"/>
            </a:lvl6pPr>
            <a:lvl7pPr marL="2743419" indent="0">
              <a:buNone/>
              <a:defRPr sz="2000"/>
            </a:lvl7pPr>
            <a:lvl8pPr marL="3200656" indent="0">
              <a:buNone/>
              <a:defRPr sz="2000"/>
            </a:lvl8pPr>
            <a:lvl9pPr marL="3657893"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2" y="2709053"/>
            <a:ext cx="6345301" cy="2362481"/>
          </a:xfrm>
        </p:spPr>
        <p:txBody>
          <a:bodyPr anchor="t">
            <a:normAutofit/>
          </a:bodyPr>
          <a:lstStyle>
            <a:lvl1pPr marL="0" indent="0" algn="ctr">
              <a:buNone/>
              <a:defRPr sz="1800"/>
            </a:lvl1pPr>
            <a:lvl2pPr marL="457237" indent="0">
              <a:buNone/>
              <a:defRPr sz="1400"/>
            </a:lvl2pPr>
            <a:lvl3pPr marL="914473" indent="0">
              <a:buNone/>
              <a:defRPr sz="1200"/>
            </a:lvl3pPr>
            <a:lvl4pPr marL="1371710" indent="0">
              <a:buNone/>
              <a:defRPr sz="1000"/>
            </a:lvl4pPr>
            <a:lvl5pPr marL="1828946" indent="0">
              <a:buNone/>
              <a:defRPr sz="1000"/>
            </a:lvl5pPr>
            <a:lvl6pPr marL="2286183" indent="0">
              <a:buNone/>
              <a:defRPr sz="1000"/>
            </a:lvl6pPr>
            <a:lvl7pPr marL="2743419" indent="0">
              <a:buNone/>
              <a:defRPr sz="1000"/>
            </a:lvl7pPr>
            <a:lvl8pPr marL="3200656" indent="0">
              <a:buNone/>
              <a:defRPr sz="1000"/>
            </a:lvl8pPr>
            <a:lvl9pPr marL="365789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3FE0CB-5476-E646-ABD9-7C2D45684ED1}" type="datetime1">
              <a:rPr lang="en-US" smtClean="0"/>
              <a:t>8/19/2019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1"/>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1"/>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7"/>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B9796D99-2F16-BA43-B40A-D193B1958600}" type="datetime1">
              <a:rPr lang="en-US" smtClean="0"/>
              <a:t>8/19/2019</a:t>
            </a:fld>
            <a:endParaRPr lang="en-US" dirty="0"/>
          </a:p>
        </p:txBody>
      </p:sp>
      <p:sp>
        <p:nvSpPr>
          <p:cNvPr id="5" name="Footer Placeholder 4"/>
          <p:cNvSpPr>
            <a:spLocks noGrp="1"/>
          </p:cNvSpPr>
          <p:nvPr>
            <p:ph type="ftr" sz="quarter" idx="3"/>
          </p:nvPr>
        </p:nvSpPr>
        <p:spPr>
          <a:xfrm>
            <a:off x="685802"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l" defTabSz="914473"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18" indent="-228618" algn="l" defTabSz="914473"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55" indent="-228618" algn="l" defTabSz="914473"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91" indent="-228618" algn="l" defTabSz="914473"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328" indent="-228618" algn="l" defTabSz="914473"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565" indent="-228618" algn="l" defTabSz="914473"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801" indent="-228618" algn="l" defTabSz="914473"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2038" indent="-228618" algn="l" defTabSz="914473"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274" indent="-228618" algn="l" defTabSz="914473"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511" indent="-228618" algn="l" defTabSz="914473"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73" rtl="0" eaLnBrk="1" latinLnBrk="0" hangingPunct="1">
        <a:defRPr sz="1800" kern="1200">
          <a:solidFill>
            <a:schemeClr val="tx1"/>
          </a:solidFill>
          <a:latin typeface="+mn-lt"/>
          <a:ea typeface="+mn-ea"/>
          <a:cs typeface="+mn-cs"/>
        </a:defRPr>
      </a:lvl1pPr>
      <a:lvl2pPr marL="457237" algn="l" defTabSz="914473" rtl="0" eaLnBrk="1" latinLnBrk="0" hangingPunct="1">
        <a:defRPr sz="1800" kern="1200">
          <a:solidFill>
            <a:schemeClr val="tx1"/>
          </a:solidFill>
          <a:latin typeface="+mn-lt"/>
          <a:ea typeface="+mn-ea"/>
          <a:cs typeface="+mn-cs"/>
        </a:defRPr>
      </a:lvl2pPr>
      <a:lvl3pPr marL="914473" algn="l" defTabSz="914473" rtl="0" eaLnBrk="1" latinLnBrk="0" hangingPunct="1">
        <a:defRPr sz="1800" kern="1200">
          <a:solidFill>
            <a:schemeClr val="tx1"/>
          </a:solidFill>
          <a:latin typeface="+mn-lt"/>
          <a:ea typeface="+mn-ea"/>
          <a:cs typeface="+mn-cs"/>
        </a:defRPr>
      </a:lvl3pPr>
      <a:lvl4pPr marL="1371710" algn="l" defTabSz="914473" rtl="0" eaLnBrk="1" latinLnBrk="0" hangingPunct="1">
        <a:defRPr sz="1800" kern="1200">
          <a:solidFill>
            <a:schemeClr val="tx1"/>
          </a:solidFill>
          <a:latin typeface="+mn-lt"/>
          <a:ea typeface="+mn-ea"/>
          <a:cs typeface="+mn-cs"/>
        </a:defRPr>
      </a:lvl4pPr>
      <a:lvl5pPr marL="1828946" algn="l" defTabSz="914473" rtl="0" eaLnBrk="1" latinLnBrk="0" hangingPunct="1">
        <a:defRPr sz="1800" kern="1200">
          <a:solidFill>
            <a:schemeClr val="tx1"/>
          </a:solidFill>
          <a:latin typeface="+mn-lt"/>
          <a:ea typeface="+mn-ea"/>
          <a:cs typeface="+mn-cs"/>
        </a:defRPr>
      </a:lvl5pPr>
      <a:lvl6pPr marL="2286183" algn="l" defTabSz="914473" rtl="0" eaLnBrk="1" latinLnBrk="0" hangingPunct="1">
        <a:defRPr sz="1800" kern="1200">
          <a:solidFill>
            <a:schemeClr val="tx1"/>
          </a:solidFill>
          <a:latin typeface="+mn-lt"/>
          <a:ea typeface="+mn-ea"/>
          <a:cs typeface="+mn-cs"/>
        </a:defRPr>
      </a:lvl6pPr>
      <a:lvl7pPr marL="2743419" algn="l" defTabSz="914473" rtl="0" eaLnBrk="1" latinLnBrk="0" hangingPunct="1">
        <a:defRPr sz="1800" kern="1200">
          <a:solidFill>
            <a:schemeClr val="tx1"/>
          </a:solidFill>
          <a:latin typeface="+mn-lt"/>
          <a:ea typeface="+mn-ea"/>
          <a:cs typeface="+mn-cs"/>
        </a:defRPr>
      </a:lvl7pPr>
      <a:lvl8pPr marL="3200656" algn="l" defTabSz="914473" rtl="0" eaLnBrk="1" latinLnBrk="0" hangingPunct="1">
        <a:defRPr sz="1800" kern="1200">
          <a:solidFill>
            <a:schemeClr val="tx1"/>
          </a:solidFill>
          <a:latin typeface="+mn-lt"/>
          <a:ea typeface="+mn-ea"/>
          <a:cs typeface="+mn-cs"/>
        </a:defRPr>
      </a:lvl8pPr>
      <a:lvl9pPr marL="3657893" algn="l" defTabSz="91447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milwaukeerep.com/Inside-The-Rep/Milwaukee-Rep-Histor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milwaukeerep.com/Inside-The-Rep/Production-History/"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9.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milwaukeerep.com/Tickets--Events/201819-Seaso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hyperlink" Target="https://images.app.goo.gl/1S1x56nHwXzAYPVDA" TargetMode="External"/><Relationship Id="rId3" Type="http://schemas.openxmlformats.org/officeDocument/2006/relationships/image" Target="../media/image21.jpg"/><Relationship Id="rId7" Type="http://schemas.openxmlformats.org/officeDocument/2006/relationships/image" Target="../media/image25.jpg"/><Relationship Id="rId12" Type="http://schemas.openxmlformats.org/officeDocument/2006/relationships/hyperlink" Target="https://images.app.goo.gl/endMrpfeEg1dWH2S9" TargetMode="Externa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hyperlink" Target="https://images.app.goo.gl/UnTpNiA2r1RgyqbK8" TargetMode="External"/><Relationship Id="rId5" Type="http://schemas.openxmlformats.org/officeDocument/2006/relationships/image" Target="../media/image23.jpg"/><Relationship Id="rId15" Type="http://schemas.openxmlformats.org/officeDocument/2006/relationships/hyperlink" Target="https://images.app.goo.gl/5AkkwjjMQy7tDfhYA" TargetMode="External"/><Relationship Id="rId10" Type="http://schemas.openxmlformats.org/officeDocument/2006/relationships/hyperlink" Target="https://images.app.goo.gl/jjLLkvZBqnRSmAER8" TargetMode="External"/><Relationship Id="rId4" Type="http://schemas.openxmlformats.org/officeDocument/2006/relationships/image" Target="../media/image22.jpg"/><Relationship Id="rId9" Type="http://schemas.openxmlformats.org/officeDocument/2006/relationships/hyperlink" Target="https://images.app.goo.gl/Cf3FFus9Yi22jpYr6" TargetMode="External"/><Relationship Id="rId14" Type="http://schemas.openxmlformats.org/officeDocument/2006/relationships/hyperlink" Target="https://images.app.goo.gl/HrxVw1g4aMUFjwQr8"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images.app.goo.gl/gd4wzEsAP7FZDtd66" TargetMode="External"/><Relationship Id="rId13" Type="http://schemas.openxmlformats.org/officeDocument/2006/relationships/image" Target="../media/image31.jpg"/><Relationship Id="rId3" Type="http://schemas.openxmlformats.org/officeDocument/2006/relationships/hyperlink" Target="https://images.app.goo.gl/Pi56a9i7BdGN4Z5x8" TargetMode="External"/><Relationship Id="rId7" Type="http://schemas.openxmlformats.org/officeDocument/2006/relationships/hyperlink" Target="https://images.app.goo.gl/Qdh9eidpVGECStdn6" TargetMode="External"/><Relationship Id="rId12" Type="http://schemas.openxmlformats.org/officeDocument/2006/relationships/image" Target="../media/image30.jpg"/><Relationship Id="rId2" Type="http://schemas.openxmlformats.org/officeDocument/2006/relationships/hyperlink" Target="https://images.app.goo.gl/7WNcJ4aUQEiupYzUA" TargetMode="External"/><Relationship Id="rId1" Type="http://schemas.openxmlformats.org/officeDocument/2006/relationships/slideLayout" Target="../slideLayouts/slideLayout2.xml"/><Relationship Id="rId6" Type="http://schemas.openxmlformats.org/officeDocument/2006/relationships/hyperlink" Target="https://images.app.goo.gl/hCALvQyz488HmoFM6" TargetMode="External"/><Relationship Id="rId11" Type="http://schemas.openxmlformats.org/officeDocument/2006/relationships/image" Target="../media/image29.jpg"/><Relationship Id="rId5" Type="http://schemas.openxmlformats.org/officeDocument/2006/relationships/hyperlink" Target="https://images.app.goo.gl/iuHGW1Q5NgFZ5jMs5" TargetMode="External"/><Relationship Id="rId15" Type="http://schemas.openxmlformats.org/officeDocument/2006/relationships/image" Target="../media/image33.jpg"/><Relationship Id="rId10" Type="http://schemas.openxmlformats.org/officeDocument/2006/relationships/image" Target="../media/image28.jpg"/><Relationship Id="rId4" Type="http://schemas.openxmlformats.org/officeDocument/2006/relationships/hyperlink" Target="https://images.app.goo.gl/qMJ4Ejn5dE7oXjw28" TargetMode="External"/><Relationship Id="rId9" Type="http://schemas.openxmlformats.org/officeDocument/2006/relationships/image" Target="../media/image27.jpg"/><Relationship Id="rId14" Type="http://schemas.openxmlformats.org/officeDocument/2006/relationships/image" Target="../media/image32.jpg"/></Relationships>
</file>

<file path=ppt/slides/_rels/slide17.xml.rels><?xml version="1.0" encoding="UTF-8" standalone="yes"?>
<Relationships xmlns="http://schemas.openxmlformats.org/package/2006/relationships"><Relationship Id="rId2" Type="http://schemas.openxmlformats.org/officeDocument/2006/relationships/hyperlink" Target="http://www.milwaukeerep.com/Tickets--Events/201819-Seas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milwaukeerep.com/Tickets--Events/201819-Season/"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milwaukeerep.com/Inside-The-Rep/Our-Board--Staff/Emerging-Professional-Residents/" TargetMode="External"/><Relationship Id="rId2" Type="http://schemas.openxmlformats.org/officeDocument/2006/relationships/hyperlink" Target="http://www.milwaukeerep.com/Tickets--Events/201819-Season/"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20.xml"/><Relationship Id="rId3" Type="http://schemas.openxmlformats.org/officeDocument/2006/relationships/slide" Target="slide3.xml"/><Relationship Id="rId21" Type="http://schemas.openxmlformats.org/officeDocument/2006/relationships/slide" Target="slide23.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notesSlide" Target="../notesSlides/notesSlide2.xml"/><Relationship Id="rId16" Type="http://schemas.openxmlformats.org/officeDocument/2006/relationships/slide" Target="slide17.xml"/><Relationship Id="rId20" Type="http://schemas.openxmlformats.org/officeDocument/2006/relationships/slide" Target="slide22.xml"/><Relationship Id="rId1" Type="http://schemas.openxmlformats.org/officeDocument/2006/relationships/slideLayout" Target="../slideLayouts/slideLayout4.xml"/><Relationship Id="rId6" Type="http://schemas.openxmlformats.org/officeDocument/2006/relationships/slide" Target="slide6.xml"/><Relationship Id="rId11" Type="http://schemas.openxmlformats.org/officeDocument/2006/relationships/slide" Target="slide11.xml"/><Relationship Id="rId24"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15.xml"/><Relationship Id="rId23" Type="http://schemas.openxmlformats.org/officeDocument/2006/relationships/slide" Target="slide27.xml"/><Relationship Id="rId10" Type="http://schemas.openxmlformats.org/officeDocument/2006/relationships/slide" Target="slide10.xml"/><Relationship Id="rId19" Type="http://schemas.openxmlformats.org/officeDocument/2006/relationships/slide" Target="slide21.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6.xml"/></Relationships>
</file>

<file path=ppt/slides/_rels/slide20.xml.rels><?xml version="1.0" encoding="UTF-8" standalone="yes"?>
<Relationships xmlns="http://schemas.openxmlformats.org/package/2006/relationships"><Relationship Id="rId2" Type="http://schemas.openxmlformats.org/officeDocument/2006/relationships/hyperlink" Target="http://onmilwaukee.com/raisemke/articles/colorblindcasting.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urbanmilwaukee.com/pressrelease/black-nativity-by-langston-hughes-2018-returns-to-the-marcus-centers-wilson-theater-at-vogel-hall/" TargetMode="External"/><Relationship Id="rId2" Type="http://schemas.openxmlformats.org/officeDocument/2006/relationships/hyperlink" Target="http://www.facebook.com/BlackArtsMKE/"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marcuscenter.org/series/black-arts-mke"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www.facebook.com/BronzevilleArtsEnsembl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marcuscenter.org/series/black-arts-mke" TargetMode="External"/><Relationship Id="rId2" Type="http://schemas.openxmlformats.org/officeDocument/2006/relationships/hyperlink" Target="http://www.facebook.com/BlackArtsMKE/" TargetMode="Externa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hyperlink" Target="http://www.milwaukeepublictheatre.org/"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hyperlink" Target="http://www.milwaukeepublictheatre.org/connections" TargetMode="Externa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marcuscenter.org/Series/Black-arts-mke" TargetMode="External"/><Relationship Id="rId2" Type="http://schemas.openxmlformats.org/officeDocument/2006/relationships/hyperlink" Target="http://www.milwaukeerep.com/Tickets--Events/201819-Seaso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facebook.com/Bronzevilleartsensembl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milwaukeerep.com/Inside-the-rep/Milwaukee-rep-history/" TargetMode="External"/><Relationship Id="rId2" Type="http://schemas.openxmlformats.org/officeDocument/2006/relationships/hyperlink" Target="http://www.milwaukeepublictheatre.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digicoll.library.wisc.edu/cgi/f/findaid/findaid-idx?c=wiarchives;c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hyperlink" Target="http://digicoll.library.wisc.edu/cgi/f/findaid/findaid-idx?c=wiarchives;c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ilwaukeerep.com/Inside-The-Rep/Milwaukee-Rep-History/" TargetMode="External"/><Relationship Id="rId2" Type="http://schemas.openxmlformats.org/officeDocument/2006/relationships/hyperlink" Target="http://targetstudy.com/knowledge/idiom/a-straight-play.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527633" y="1244404"/>
            <a:ext cx="10666045" cy="3431305"/>
          </a:xfrm>
        </p:spPr>
        <p:txBody>
          <a:bodyPr>
            <a:noAutofit/>
          </a:bodyPr>
          <a:lstStyle/>
          <a:p>
            <a:pPr algn="l">
              <a:lnSpc>
                <a:spcPct val="100000"/>
              </a:lnSpc>
            </a:pPr>
            <a:r>
              <a:rPr lang="en-US" sz="6601" b="1" dirty="0">
                <a:latin typeface="Abadi MT Condensed Extra Bold" charset="0"/>
                <a:ea typeface="Abadi MT Condensed Extra Bold" charset="0"/>
                <a:cs typeface="Abadi MT Condensed Extra Bold" charset="0"/>
              </a:rPr>
              <a:t>Milwaukee’s Theater Scene: </a:t>
            </a:r>
            <a:br>
              <a:rPr lang="en-US" sz="6601" b="1" dirty="0">
                <a:latin typeface="Abadi MT Condensed Extra Bold" charset="0"/>
                <a:ea typeface="Abadi MT Condensed Extra Bold" charset="0"/>
                <a:cs typeface="Abadi MT Condensed Extra Bold" charset="0"/>
              </a:rPr>
            </a:br>
            <a:r>
              <a:rPr lang="en-US" sz="5400" b="1" cap="none" dirty="0">
                <a:latin typeface="Abadi MT Condensed Extra Bold" charset="0"/>
                <a:ea typeface="Abadi MT Condensed Extra Bold" charset="0"/>
                <a:cs typeface="Abadi MT Condensed Extra Bold" charset="0"/>
              </a:rPr>
              <a:t>The Evolution Of The </a:t>
            </a:r>
            <a:br>
              <a:rPr lang="en-US" sz="5400" b="1" cap="none" dirty="0">
                <a:latin typeface="Abadi MT Condensed Extra Bold" charset="0"/>
                <a:ea typeface="Abadi MT Condensed Extra Bold" charset="0"/>
                <a:cs typeface="Abadi MT Condensed Extra Bold" charset="0"/>
              </a:rPr>
            </a:br>
            <a:r>
              <a:rPr lang="en-US" sz="5400" b="1" i="1" cap="none" dirty="0">
                <a:latin typeface="Abadi MT Condensed Extra Bold" charset="0"/>
                <a:ea typeface="Abadi MT Condensed Extra Bold" charset="0"/>
                <a:cs typeface="Abadi MT Condensed Extra Bold" charset="0"/>
              </a:rPr>
              <a:t>Milwaukee Repertory Theater </a:t>
            </a:r>
            <a:br>
              <a:rPr lang="en-US" sz="5000" cap="none" dirty="0"/>
            </a:br>
            <a:endParaRPr lang="en-US" sz="5000" dirty="0"/>
          </a:p>
        </p:txBody>
      </p:sp>
      <p:sp>
        <p:nvSpPr>
          <p:cNvPr id="3" name="Subtitle 2"/>
          <p:cNvSpPr>
            <a:spLocks noGrp="1"/>
          </p:cNvSpPr>
          <p:nvPr>
            <p:ph type="subTitle" idx="1"/>
          </p:nvPr>
        </p:nvSpPr>
        <p:spPr>
          <a:xfrm rot="21420000">
            <a:off x="653450" y="4035275"/>
            <a:ext cx="9755187" cy="550333"/>
          </a:xfrm>
        </p:spPr>
        <p:txBody>
          <a:bodyPr/>
          <a:lstStyle/>
          <a:p>
            <a:pPr algn="l"/>
            <a:r>
              <a:rPr lang="en-US" dirty="0">
                <a:latin typeface="Abadi MT Condensed Extra Bold" charset="0"/>
                <a:ea typeface="Abadi MT Condensed Extra Bold" charset="0"/>
                <a:cs typeface="Abadi MT Condensed Extra Bold" charset="0"/>
              </a:rPr>
              <a:t>Terese Radke</a:t>
            </a:r>
          </a:p>
        </p:txBody>
      </p:sp>
    </p:spTree>
    <p:extLst>
      <p:ext uri="{BB962C8B-B14F-4D97-AF65-F5344CB8AC3E}">
        <p14:creationId xmlns:p14="http://schemas.microsoft.com/office/powerpoint/2010/main" val="1515079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709" y="451387"/>
            <a:ext cx="10396882" cy="1151965"/>
          </a:xfrm>
        </p:spPr>
        <p:txBody>
          <a:bodyPr>
            <a:noAutofit/>
          </a:bodyPr>
          <a:lstStyle/>
          <a:p>
            <a:br>
              <a:rPr lang="en-US" cap="none" dirty="0">
                <a:latin typeface="Abadi MT Condensed Extra Bold" charset="0"/>
                <a:ea typeface="Abadi MT Condensed Extra Bold" charset="0"/>
                <a:cs typeface="Abadi MT Condensed Extra Bold" charset="0"/>
              </a:rPr>
            </a:br>
            <a:r>
              <a:rPr lang="en-US" sz="4800" cap="none" dirty="0">
                <a:latin typeface="Abadi MT Condensed Extra Bold" charset="0"/>
                <a:ea typeface="Abadi MT Condensed Extra Bold" charset="0"/>
                <a:cs typeface="Abadi MT Condensed Extra Bold" charset="0"/>
              </a:rPr>
              <a:t>The Milwaukee Repertory’s Locations</a:t>
            </a:r>
            <a:br>
              <a:rPr lang="en-US" cap="none" dirty="0">
                <a:latin typeface="Abadi MT Condensed Extra Bold" charset="0"/>
                <a:ea typeface="Abadi MT Condensed Extra Bold" charset="0"/>
                <a:cs typeface="Abadi MT Condensed Extra Bold" charset="0"/>
              </a:rPr>
            </a:br>
            <a:endParaRPr lang="en-US" cap="none"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486709" y="1468434"/>
            <a:ext cx="7057193" cy="4270360"/>
          </a:xfrm>
        </p:spPr>
        <p:txBody>
          <a:bodyPr>
            <a:noAutofit/>
          </a:bodyPr>
          <a:lstStyle/>
          <a:p>
            <a:r>
              <a:rPr lang="en-US" sz="1600" cap="none" dirty="0">
                <a:latin typeface="Abadi MT Condensed Light" charset="0"/>
                <a:ea typeface="Abadi MT Condensed Light" charset="0"/>
                <a:cs typeface="Abadi MT Condensed Light" charset="0"/>
              </a:rPr>
              <a:t>First, the theater was a converted from the Oakland Theatre, a movie house. It was located at 2842 North Oakland Avenue in Milwaukee. </a:t>
            </a:r>
          </a:p>
          <a:p>
            <a:r>
              <a:rPr lang="en-US" sz="1600" cap="none" dirty="0">
                <a:latin typeface="Abadi MT Condensed Light" charset="0"/>
                <a:ea typeface="Abadi MT Condensed Light" charset="0"/>
                <a:cs typeface="Abadi MT Condensed Light" charset="0"/>
              </a:rPr>
              <a:t>The Fred Miller Theatre originally held 338 seats.</a:t>
            </a:r>
          </a:p>
          <a:p>
            <a:r>
              <a:rPr lang="en-US" sz="1600" cap="none" dirty="0">
                <a:latin typeface="Abadi MT Condensed Light" charset="0"/>
                <a:ea typeface="Abadi MT Condensed Light" charset="0"/>
                <a:cs typeface="Abadi MT Condensed Light" charset="0"/>
              </a:rPr>
              <a:t>Currently located in a converted power generation plants known as the Patty and Jay Baker Theater Complex. </a:t>
            </a:r>
          </a:p>
          <a:p>
            <a:r>
              <a:rPr lang="en-US" sz="1600" cap="none" dirty="0">
                <a:latin typeface="Abadi MT Condensed Light" charset="0"/>
                <a:ea typeface="Abadi MT Condensed Light" charset="0"/>
                <a:cs typeface="Abadi MT Condensed Light" charset="0"/>
              </a:rPr>
              <a:t>It houses the Milwaukee Repertory Theater’s three performance spaces</a:t>
            </a:r>
          </a:p>
          <a:p>
            <a:pPr lvl="1"/>
            <a:r>
              <a:rPr lang="en-US" sz="1400" cap="none" dirty="0">
                <a:latin typeface="Abadi MT Condensed Light" charset="0"/>
                <a:ea typeface="Abadi MT Condensed Light" charset="0"/>
                <a:cs typeface="Abadi MT Condensed Light" charset="0"/>
              </a:rPr>
              <a:t>The </a:t>
            </a:r>
            <a:r>
              <a:rPr lang="en-US" sz="1400" cap="none" dirty="0" err="1">
                <a:latin typeface="Abadi MT Condensed Light" charset="0"/>
                <a:ea typeface="Abadi MT Condensed Light" charset="0"/>
                <a:cs typeface="Abadi MT Condensed Light" charset="0"/>
              </a:rPr>
              <a:t>Quadracci</a:t>
            </a:r>
            <a:r>
              <a:rPr lang="en-US" sz="1400" cap="none" dirty="0">
                <a:latin typeface="Abadi MT Condensed Light" charset="0"/>
                <a:ea typeface="Abadi MT Condensed Light" charset="0"/>
                <a:cs typeface="Abadi MT Condensed Light" charset="0"/>
              </a:rPr>
              <a:t> Powerhouse (720 Seats) </a:t>
            </a:r>
          </a:p>
          <a:p>
            <a:pPr lvl="1"/>
            <a:r>
              <a:rPr lang="en-US" sz="1400" cap="none" dirty="0">
                <a:latin typeface="Abadi MT Condensed Light" charset="0"/>
                <a:ea typeface="Abadi MT Condensed Light" charset="0"/>
                <a:cs typeface="Abadi MT Condensed Light" charset="0"/>
              </a:rPr>
              <a:t>The </a:t>
            </a:r>
            <a:r>
              <a:rPr lang="en-US" sz="1400" cap="none" dirty="0" err="1">
                <a:latin typeface="Abadi MT Condensed Light" charset="0"/>
                <a:ea typeface="Abadi MT Condensed Light" charset="0"/>
                <a:cs typeface="Abadi MT Condensed Light" charset="0"/>
              </a:rPr>
              <a:t>Stiemke</a:t>
            </a:r>
            <a:r>
              <a:rPr lang="en-US" sz="1400" cap="none" dirty="0">
                <a:latin typeface="Abadi MT Condensed Light" charset="0"/>
                <a:ea typeface="Abadi MT Condensed Light" charset="0"/>
                <a:cs typeface="Abadi MT Condensed Light" charset="0"/>
              </a:rPr>
              <a:t> Studio (205 Seats)</a:t>
            </a:r>
          </a:p>
          <a:p>
            <a:pPr lvl="1"/>
            <a:r>
              <a:rPr lang="en-US" sz="1400" cap="none" dirty="0">
                <a:latin typeface="Abadi MT Condensed Light" charset="0"/>
                <a:ea typeface="Abadi MT Condensed Light" charset="0"/>
                <a:cs typeface="Abadi MT Condensed Light" charset="0"/>
              </a:rPr>
              <a:t>The </a:t>
            </a:r>
            <a:r>
              <a:rPr lang="en-US" sz="1400" cap="none" dirty="0" err="1">
                <a:latin typeface="Abadi MT Condensed Light" charset="0"/>
                <a:ea typeface="Abadi MT Condensed Light" charset="0"/>
                <a:cs typeface="Abadi MT Condensed Light" charset="0"/>
              </a:rPr>
              <a:t>Stackner</a:t>
            </a:r>
            <a:r>
              <a:rPr lang="en-US" sz="1400" cap="none" dirty="0">
                <a:latin typeface="Abadi MT Condensed Light" charset="0"/>
                <a:ea typeface="Abadi MT Condensed Light" charset="0"/>
                <a:cs typeface="Abadi MT Condensed Light" charset="0"/>
              </a:rPr>
              <a:t> Cabaret (186 Seats). </a:t>
            </a:r>
          </a:p>
          <a:p>
            <a:pPr lvl="0"/>
            <a:r>
              <a:rPr lang="en-US" sz="1600" cap="none" dirty="0">
                <a:latin typeface="Abadi MT Condensed Light" charset="0"/>
                <a:ea typeface="Abadi MT Condensed Light" charset="0"/>
                <a:cs typeface="Abadi MT Condensed Light" charset="0"/>
              </a:rPr>
              <a:t>Also retains the Pabst Theater for the annual production of </a:t>
            </a:r>
            <a:r>
              <a:rPr lang="en-US" sz="1600" i="1" cap="none" dirty="0">
                <a:latin typeface="Abadi MT Condensed Light" charset="0"/>
                <a:ea typeface="Abadi MT Condensed Light" charset="0"/>
                <a:cs typeface="Abadi MT Condensed Light" charset="0"/>
              </a:rPr>
              <a:t>A Christmas Carol</a:t>
            </a:r>
            <a:r>
              <a:rPr lang="en-US" sz="1600" cap="none" dirty="0">
                <a:latin typeface="Abadi MT Condensed Light" charset="0"/>
                <a:ea typeface="Abadi MT Condensed Light" charset="0"/>
                <a:cs typeface="Abadi MT Condensed Light" charset="0"/>
              </a:rPr>
              <a:t> for the past 43 years.</a:t>
            </a:r>
            <a:endParaRPr lang="en-US" sz="1200" dirty="0">
              <a:latin typeface="Abadi MT Condensed Light" charset="0"/>
              <a:ea typeface="Abadi MT Condensed Light" charset="0"/>
              <a:cs typeface="Abadi MT Condensed Light" charset="0"/>
            </a:endParaRPr>
          </a:p>
        </p:txBody>
      </p:sp>
      <p:sp>
        <p:nvSpPr>
          <p:cNvPr id="4" name="TextBox 3"/>
          <p:cNvSpPr txBox="1"/>
          <p:nvPr/>
        </p:nvSpPr>
        <p:spPr>
          <a:xfrm>
            <a:off x="685801" y="5738794"/>
            <a:ext cx="8458199" cy="369332"/>
          </a:xfrm>
          <a:prstGeom prst="rect">
            <a:avLst/>
          </a:prstGeom>
          <a:noFill/>
        </p:spPr>
        <p:txBody>
          <a:bodyPr wrap="square" rtlCol="0">
            <a:spAutoFit/>
          </a:bodyPr>
          <a:lstStyle/>
          <a:p>
            <a:pPr lvl="0"/>
            <a:r>
              <a:rPr lang="en-US" dirty="0">
                <a:ln>
                  <a:solidFill>
                    <a:schemeClr val="bg1"/>
                  </a:solidFill>
                </a:ln>
                <a:latin typeface="Abadi MT Condensed Light" charset="0"/>
                <a:ea typeface="Abadi MT Condensed Light" charset="0"/>
                <a:cs typeface="Abadi MT Condensed Light" charset="0"/>
                <a:hlinkClick r:id="rId2"/>
              </a:rPr>
              <a:t>(“Our History.”)</a:t>
            </a:r>
            <a:endParaRPr lang="en-US" dirty="0">
              <a:ln>
                <a:solidFill>
                  <a:schemeClr val="bg1"/>
                </a:solidFill>
              </a:ln>
              <a:latin typeface="Abadi MT Condensed Light" charset="0"/>
              <a:ea typeface="Abadi MT Condensed Light" charset="0"/>
              <a:cs typeface="Abadi MT Condensed Light" charset="0"/>
            </a:endParaRPr>
          </a:p>
        </p:txBody>
      </p:sp>
      <p:sp>
        <p:nvSpPr>
          <p:cNvPr id="5" name="Slide Number Placeholder 4"/>
          <p:cNvSpPr>
            <a:spLocks noGrp="1"/>
          </p:cNvSpPr>
          <p:nvPr>
            <p:ph type="sldNum" sz="quarter" idx="12"/>
          </p:nvPr>
        </p:nvSpPr>
        <p:spPr>
          <a:xfrm>
            <a:off x="10792617" y="5873712"/>
            <a:ext cx="907186" cy="498470"/>
          </a:xfrm>
        </p:spPr>
        <p:txBody>
          <a:bodyPr/>
          <a:lstStyle/>
          <a:p>
            <a:fld id="{6D22F896-40B5-4ADD-8801-0D06FADFA095}" type="slidenum">
              <a:rPr lang="en-US" smtClean="0">
                <a:solidFill>
                  <a:schemeClr val="accent1">
                    <a:lumMod val="60000"/>
                    <a:lumOff val="40000"/>
                  </a:schemeClr>
                </a:solidFill>
              </a:rPr>
              <a:t>9</a:t>
            </a:fld>
            <a:endParaRPr lang="en-US" dirty="0">
              <a:solidFill>
                <a:schemeClr val="accent1">
                  <a:lumMod val="60000"/>
                  <a:lumOff val="40000"/>
                </a:schemeClr>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053" r="10179"/>
          <a:stretch/>
        </p:blipFill>
        <p:spPr>
          <a:xfrm>
            <a:off x="7745169" y="1837766"/>
            <a:ext cx="3518101" cy="2942540"/>
          </a:xfrm>
          <a:prstGeom prst="rect">
            <a:avLst/>
          </a:prstGeom>
        </p:spPr>
      </p:pic>
      <p:sp>
        <p:nvSpPr>
          <p:cNvPr id="7" name="TextBox 6"/>
          <p:cNvSpPr txBox="1"/>
          <p:nvPr/>
        </p:nvSpPr>
        <p:spPr>
          <a:xfrm>
            <a:off x="7682413" y="4780306"/>
            <a:ext cx="3199313" cy="338554"/>
          </a:xfrm>
          <a:prstGeom prst="rect">
            <a:avLst/>
          </a:prstGeom>
          <a:noFill/>
        </p:spPr>
        <p:txBody>
          <a:bodyPr wrap="square" rtlCol="0">
            <a:spAutoFit/>
          </a:bodyPr>
          <a:lstStyle/>
          <a:p>
            <a:r>
              <a:rPr lang="en-US" sz="1600" i="1" dirty="0">
                <a:latin typeface="Abadi MT Condensed Light" charset="0"/>
                <a:ea typeface="Abadi MT Condensed Light" charset="0"/>
                <a:cs typeface="Abadi MT Condensed Light" charset="0"/>
              </a:rPr>
              <a:t>Photo by The Milwaukee Repertory Theater</a:t>
            </a:r>
          </a:p>
        </p:txBody>
      </p:sp>
    </p:spTree>
    <p:extLst>
      <p:ext uri="{BB962C8B-B14F-4D97-AF65-F5344CB8AC3E}">
        <p14:creationId xmlns:p14="http://schemas.microsoft.com/office/powerpoint/2010/main" val="685818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cap="none" dirty="0">
                <a:latin typeface="Abadi MT Condensed Extra Bold" charset="0"/>
                <a:ea typeface="Abadi MT Condensed Extra Bold" charset="0"/>
                <a:cs typeface="Abadi MT Condensed Extra Bold" charset="0"/>
              </a:rPr>
            </a:br>
            <a:r>
              <a:rPr lang="en-US" cap="none" dirty="0">
                <a:latin typeface="Abadi MT Condensed Extra Bold" charset="0"/>
                <a:ea typeface="Abadi MT Condensed Extra Bold" charset="0"/>
                <a:cs typeface="Abadi MT Condensed Extra Bold" charset="0"/>
              </a:rPr>
              <a:t>The Milwaukee Repertory’s First Season (1954-1955)</a:t>
            </a:r>
            <a:br>
              <a:rPr lang="en-US" cap="none" dirty="0">
                <a:latin typeface="Abadi MT Condensed Light" charset="0"/>
                <a:ea typeface="Abadi MT Condensed Light" charset="0"/>
                <a:cs typeface="Abadi MT Condensed Light" charset="0"/>
              </a:rPr>
            </a:br>
            <a:endParaRPr lang="en-US" dirty="0"/>
          </a:p>
        </p:txBody>
      </p:sp>
      <p:sp>
        <p:nvSpPr>
          <p:cNvPr id="3" name="Content Placeholder 2"/>
          <p:cNvSpPr>
            <a:spLocks noGrp="1"/>
          </p:cNvSpPr>
          <p:nvPr>
            <p:ph sz="quarter" idx="13"/>
          </p:nvPr>
        </p:nvSpPr>
        <p:spPr>
          <a:xfrm>
            <a:off x="685800" y="2063397"/>
            <a:ext cx="5088714" cy="3556007"/>
          </a:xfrm>
        </p:spPr>
        <p:txBody>
          <a:bodyPr>
            <a:normAutofit/>
          </a:bodyPr>
          <a:lstStyle/>
          <a:p>
            <a:pPr lvl="0"/>
            <a:r>
              <a:rPr lang="en-US" sz="2100" b="1" i="1" cap="none" dirty="0">
                <a:latin typeface="Abadi MT Condensed Light" charset="0"/>
                <a:ea typeface="Abadi MT Condensed Light" charset="0"/>
                <a:cs typeface="Abadi MT Condensed Light" charset="0"/>
              </a:rPr>
              <a:t>Sabrina Fair</a:t>
            </a:r>
            <a:r>
              <a:rPr lang="en-US" sz="2100" cap="none" dirty="0">
                <a:latin typeface="Abadi MT Condensed Light" charset="0"/>
                <a:ea typeface="Abadi MT Condensed Light" charset="0"/>
                <a:cs typeface="Abadi MT Condensed Light" charset="0"/>
              </a:rPr>
              <a:t> by Samuel Taylor </a:t>
            </a:r>
          </a:p>
          <a:p>
            <a:pPr lvl="0"/>
            <a:r>
              <a:rPr lang="en-US" sz="2100" b="1" i="1" cap="none" dirty="0" err="1">
                <a:latin typeface="Abadi MT Condensed Light" charset="0"/>
                <a:ea typeface="Abadi MT Condensed Light" charset="0"/>
                <a:cs typeface="Abadi MT Condensed Light" charset="0"/>
              </a:rPr>
              <a:t>Cyprienne</a:t>
            </a:r>
            <a:r>
              <a:rPr lang="en-US" sz="2100" cap="none" dirty="0">
                <a:latin typeface="Abadi MT Condensed Light" charset="0"/>
                <a:ea typeface="Abadi MT Condensed Light" charset="0"/>
                <a:cs typeface="Abadi MT Condensed Light" charset="0"/>
              </a:rPr>
              <a:t> by Dorothy Monet </a:t>
            </a:r>
          </a:p>
          <a:p>
            <a:pPr lvl="0"/>
            <a:r>
              <a:rPr lang="en-US" sz="2100" b="1" i="1" cap="none" dirty="0">
                <a:latin typeface="Abadi MT Condensed Light" charset="0"/>
                <a:ea typeface="Abadi MT Condensed Light" charset="0"/>
                <a:cs typeface="Abadi MT Condensed Light" charset="0"/>
              </a:rPr>
              <a:t>Kind Lady</a:t>
            </a:r>
            <a:r>
              <a:rPr lang="en-US" sz="2100" cap="none" dirty="0">
                <a:latin typeface="Abadi MT Condensed Light" charset="0"/>
                <a:ea typeface="Abadi MT Condensed Light" charset="0"/>
                <a:cs typeface="Abadi MT Condensed Light" charset="0"/>
              </a:rPr>
              <a:t> by Edward </a:t>
            </a:r>
            <a:r>
              <a:rPr lang="en-US" sz="2100" cap="none" dirty="0" err="1">
                <a:latin typeface="Abadi MT Condensed Light" charset="0"/>
                <a:ea typeface="Abadi MT Condensed Light" charset="0"/>
                <a:cs typeface="Abadi MT Condensed Light" charset="0"/>
              </a:rPr>
              <a:t>Chodorov</a:t>
            </a:r>
            <a:r>
              <a:rPr lang="en-US" sz="2100" cap="none" dirty="0">
                <a:latin typeface="Abadi MT Condensed Light" charset="0"/>
                <a:ea typeface="Abadi MT Condensed Light" charset="0"/>
                <a:cs typeface="Abadi MT Condensed Light" charset="0"/>
              </a:rPr>
              <a:t> </a:t>
            </a:r>
          </a:p>
          <a:p>
            <a:pPr lvl="0"/>
            <a:r>
              <a:rPr lang="en-US" sz="2100" b="1" i="1" cap="none" dirty="0">
                <a:latin typeface="Abadi MT Condensed Light" charset="0"/>
                <a:ea typeface="Abadi MT Condensed Light" charset="0"/>
                <a:cs typeface="Abadi MT Condensed Light" charset="0"/>
              </a:rPr>
              <a:t>Affairs Of State</a:t>
            </a:r>
            <a:r>
              <a:rPr lang="en-US" sz="2100" cap="none" dirty="0">
                <a:latin typeface="Abadi MT Condensed Light" charset="0"/>
                <a:ea typeface="Abadi MT Condensed Light" charset="0"/>
                <a:cs typeface="Abadi MT Condensed Light" charset="0"/>
              </a:rPr>
              <a:t> by Louis </a:t>
            </a:r>
            <a:r>
              <a:rPr lang="en-US" sz="2100" cap="none" dirty="0" err="1">
                <a:latin typeface="Abadi MT Condensed Light" charset="0"/>
                <a:ea typeface="Abadi MT Condensed Light" charset="0"/>
                <a:cs typeface="Abadi MT Condensed Light" charset="0"/>
              </a:rPr>
              <a:t>Verneuil</a:t>
            </a:r>
            <a:r>
              <a:rPr lang="en-US" sz="2100" cap="none" dirty="0">
                <a:latin typeface="Abadi MT Condensed Light" charset="0"/>
                <a:ea typeface="Abadi MT Condensed Light" charset="0"/>
                <a:cs typeface="Abadi MT Condensed Light" charset="0"/>
              </a:rPr>
              <a:t> </a:t>
            </a:r>
          </a:p>
          <a:p>
            <a:pPr lvl="0"/>
            <a:r>
              <a:rPr lang="en-US" sz="2100" b="1" i="1" cap="none" dirty="0">
                <a:latin typeface="Abadi MT Condensed Light" charset="0"/>
                <a:ea typeface="Abadi MT Condensed Light" charset="0"/>
                <a:cs typeface="Abadi MT Condensed Light" charset="0"/>
              </a:rPr>
              <a:t>Shadow And Substance</a:t>
            </a:r>
            <a:r>
              <a:rPr lang="en-US" sz="2100" cap="none" dirty="0">
                <a:latin typeface="Abadi MT Condensed Light" charset="0"/>
                <a:ea typeface="Abadi MT Condensed Light" charset="0"/>
                <a:cs typeface="Abadi MT Condensed Light" charset="0"/>
              </a:rPr>
              <a:t> by Paul Vincent Carroll </a:t>
            </a:r>
          </a:p>
          <a:p>
            <a:pPr lvl="0"/>
            <a:r>
              <a:rPr lang="en-US" sz="2100" b="1" i="1" cap="none" dirty="0">
                <a:latin typeface="Abadi MT Condensed Light" charset="0"/>
                <a:ea typeface="Abadi MT Condensed Light" charset="0"/>
                <a:cs typeface="Abadi MT Condensed Light" charset="0"/>
              </a:rPr>
              <a:t>Late Love</a:t>
            </a:r>
            <a:r>
              <a:rPr lang="en-US" sz="2100" cap="none" dirty="0">
                <a:latin typeface="Abadi MT Condensed Light" charset="0"/>
                <a:ea typeface="Abadi MT Condensed Light" charset="0"/>
                <a:cs typeface="Abadi MT Condensed Light" charset="0"/>
              </a:rPr>
              <a:t> by Rosemary Casey </a:t>
            </a:r>
          </a:p>
          <a:p>
            <a:endParaRPr lang="en-US" dirty="0"/>
          </a:p>
        </p:txBody>
      </p:sp>
      <p:sp>
        <p:nvSpPr>
          <p:cNvPr id="4" name="Content Placeholder 3"/>
          <p:cNvSpPr>
            <a:spLocks noGrp="1"/>
          </p:cNvSpPr>
          <p:nvPr>
            <p:ph sz="quarter" idx="14"/>
          </p:nvPr>
        </p:nvSpPr>
        <p:spPr>
          <a:xfrm>
            <a:off x="5993971" y="2063397"/>
            <a:ext cx="5086538" cy="3556007"/>
          </a:xfrm>
        </p:spPr>
        <p:txBody>
          <a:bodyPr>
            <a:normAutofit fontScale="92500" lnSpcReduction="20000"/>
          </a:bodyPr>
          <a:lstStyle/>
          <a:p>
            <a:r>
              <a:rPr lang="en-US" sz="2100" b="1" i="1" cap="none" dirty="0">
                <a:latin typeface="Abadi MT Condensed Light" charset="0"/>
                <a:ea typeface="Abadi MT Condensed Light" charset="0"/>
                <a:cs typeface="Abadi MT Condensed Light" charset="0"/>
              </a:rPr>
              <a:t>The White Sheep Of The Family</a:t>
            </a:r>
            <a:r>
              <a:rPr lang="en-US" sz="2100" cap="none" dirty="0">
                <a:latin typeface="Abadi MT Condensed Light" charset="0"/>
                <a:ea typeface="Abadi MT Condensed Light" charset="0"/>
                <a:cs typeface="Abadi MT Condensed Light" charset="0"/>
              </a:rPr>
              <a:t> by L. </a:t>
            </a:r>
            <a:r>
              <a:rPr lang="en-US" sz="2100" cap="none" dirty="0" err="1">
                <a:latin typeface="Abadi MT Condensed Light" charset="0"/>
                <a:ea typeface="Abadi MT Condensed Light" charset="0"/>
                <a:cs typeface="Abadi MT Condensed Light" charset="0"/>
              </a:rPr>
              <a:t>Dugarde</a:t>
            </a:r>
            <a:r>
              <a:rPr lang="en-US" sz="2100" cap="none" dirty="0">
                <a:latin typeface="Abadi MT Condensed Light" charset="0"/>
                <a:ea typeface="Abadi MT Condensed Light" charset="0"/>
                <a:cs typeface="Abadi MT Condensed Light" charset="0"/>
              </a:rPr>
              <a:t> Peach and Ian Harry </a:t>
            </a:r>
            <a:endParaRPr lang="en-US" sz="2100" b="1" i="1" cap="none" dirty="0">
              <a:latin typeface="Abadi MT Condensed Light" charset="0"/>
              <a:ea typeface="Abadi MT Condensed Light" charset="0"/>
              <a:cs typeface="Abadi MT Condensed Light" charset="0"/>
            </a:endParaRPr>
          </a:p>
          <a:p>
            <a:pPr lvl="0"/>
            <a:r>
              <a:rPr lang="en-US" sz="2100" b="1" i="1" cap="none" dirty="0">
                <a:latin typeface="Abadi MT Condensed Light" charset="0"/>
                <a:ea typeface="Abadi MT Condensed Light" charset="0"/>
                <a:cs typeface="Abadi MT Condensed Light" charset="0"/>
              </a:rPr>
              <a:t>The Philadelphia Story</a:t>
            </a:r>
            <a:r>
              <a:rPr lang="en-US" sz="2100" cap="none" dirty="0">
                <a:latin typeface="Abadi MT Condensed Light" charset="0"/>
                <a:ea typeface="Abadi MT Condensed Light" charset="0"/>
                <a:cs typeface="Abadi MT Condensed Light" charset="0"/>
              </a:rPr>
              <a:t> by Philip Barry </a:t>
            </a:r>
          </a:p>
          <a:p>
            <a:pPr lvl="0"/>
            <a:r>
              <a:rPr lang="en-US" sz="2100" b="1" i="1" cap="none" dirty="0">
                <a:latin typeface="Abadi MT Condensed Light" charset="0"/>
                <a:ea typeface="Abadi MT Condensed Light" charset="0"/>
                <a:cs typeface="Abadi MT Condensed Light" charset="0"/>
              </a:rPr>
              <a:t>Angel Street</a:t>
            </a:r>
            <a:r>
              <a:rPr lang="en-US" sz="2100" cap="none" dirty="0">
                <a:latin typeface="Abadi MT Condensed Light" charset="0"/>
                <a:ea typeface="Abadi MT Condensed Light" charset="0"/>
                <a:cs typeface="Abadi MT Condensed Light" charset="0"/>
              </a:rPr>
              <a:t> by Patrick Hamilton </a:t>
            </a:r>
          </a:p>
          <a:p>
            <a:pPr lvl="0"/>
            <a:r>
              <a:rPr lang="en-US" sz="2100" b="1" i="1" cap="none" dirty="0">
                <a:latin typeface="Abadi MT Condensed Light" charset="0"/>
                <a:ea typeface="Abadi MT Condensed Light" charset="0"/>
                <a:cs typeface="Abadi MT Condensed Light" charset="0"/>
              </a:rPr>
              <a:t>FANFARE:</a:t>
            </a:r>
            <a:r>
              <a:rPr lang="en-US" sz="2100" cap="none" dirty="0">
                <a:latin typeface="Abadi MT Condensed Light" charset="0"/>
                <a:ea typeface="Abadi MT Condensed Light" charset="0"/>
                <a:cs typeface="Abadi MT Condensed Light" charset="0"/>
              </a:rPr>
              <a:t> A Variety Show</a:t>
            </a:r>
          </a:p>
          <a:p>
            <a:pPr lvl="0"/>
            <a:r>
              <a:rPr lang="en-US" sz="2100" b="1" i="1" cap="none" dirty="0">
                <a:latin typeface="Abadi MT Condensed Light" charset="0"/>
                <a:ea typeface="Abadi MT Condensed Light" charset="0"/>
                <a:cs typeface="Abadi MT Condensed Light" charset="0"/>
              </a:rPr>
              <a:t>Oh, Men! Oh, Women!</a:t>
            </a:r>
            <a:r>
              <a:rPr lang="en-US" sz="2100" cap="none" dirty="0">
                <a:latin typeface="Abadi MT Condensed Light" charset="0"/>
                <a:ea typeface="Abadi MT Condensed Light" charset="0"/>
                <a:cs typeface="Abadi MT Condensed Light" charset="0"/>
              </a:rPr>
              <a:t> by Edward </a:t>
            </a:r>
            <a:r>
              <a:rPr lang="en-US" sz="2100" cap="none" dirty="0" err="1">
                <a:latin typeface="Abadi MT Condensed Light" charset="0"/>
                <a:ea typeface="Abadi MT Condensed Light" charset="0"/>
                <a:cs typeface="Abadi MT Condensed Light" charset="0"/>
              </a:rPr>
              <a:t>Chodorov</a:t>
            </a:r>
            <a:endParaRPr lang="en-US" sz="2100" cap="none" dirty="0">
              <a:latin typeface="Abadi MT Condensed Light" charset="0"/>
              <a:ea typeface="Abadi MT Condensed Light" charset="0"/>
              <a:cs typeface="Abadi MT Condensed Light" charset="0"/>
            </a:endParaRPr>
          </a:p>
          <a:p>
            <a:r>
              <a:rPr lang="en-US" sz="2100" b="1" cap="none" dirty="0">
                <a:solidFill>
                  <a:schemeClr val="accent1"/>
                </a:solidFill>
                <a:latin typeface="Abadi MT Condensed Light" charset="0"/>
                <a:ea typeface="Abadi MT Condensed Light" charset="0"/>
                <a:cs typeface="Abadi MT Condensed Light" charset="0"/>
              </a:rPr>
              <a:t>The Fred Miller Theatre produced 10 straight plays and one variety show in its first season varying from romance to comedy to drama</a:t>
            </a:r>
          </a:p>
          <a:p>
            <a:pPr lvl="0"/>
            <a:endParaRPr lang="en-US" cap="none" dirty="0">
              <a:latin typeface="Abadi MT Condensed Light" charset="0"/>
              <a:ea typeface="Abadi MT Condensed Light" charset="0"/>
              <a:cs typeface="Abadi MT Condensed Light" charset="0"/>
            </a:endParaRPr>
          </a:p>
          <a:p>
            <a:endParaRPr lang="en-US" dirty="0"/>
          </a:p>
        </p:txBody>
      </p:sp>
      <p:sp>
        <p:nvSpPr>
          <p:cNvPr id="5" name="Slide Number Placeholder 4"/>
          <p:cNvSpPr>
            <a:spLocks noGrp="1"/>
          </p:cNvSpPr>
          <p:nvPr>
            <p:ph type="sldNum" sz="quarter" idx="12"/>
          </p:nvPr>
        </p:nvSpPr>
        <p:spPr>
          <a:xfrm>
            <a:off x="10792621" y="5873709"/>
            <a:ext cx="907186" cy="498470"/>
          </a:xfrm>
        </p:spPr>
        <p:txBody>
          <a:bodyPr/>
          <a:lstStyle/>
          <a:p>
            <a:fld id="{6D22F896-40B5-4ADD-8801-0D06FADFA095}" type="slidenum">
              <a:rPr lang="en-US" smtClean="0">
                <a:solidFill>
                  <a:schemeClr val="accent1">
                    <a:lumMod val="60000"/>
                    <a:lumOff val="40000"/>
                  </a:schemeClr>
                </a:solidFill>
              </a:rPr>
              <a:t>10</a:t>
            </a:fld>
            <a:endParaRPr lang="en-US" dirty="0">
              <a:solidFill>
                <a:schemeClr val="accent1">
                  <a:lumMod val="60000"/>
                  <a:lumOff val="40000"/>
                </a:schemeClr>
              </a:solidFill>
            </a:endParaRPr>
          </a:p>
        </p:txBody>
      </p:sp>
      <p:sp>
        <p:nvSpPr>
          <p:cNvPr id="6" name="TextBox 5"/>
          <p:cNvSpPr txBox="1"/>
          <p:nvPr/>
        </p:nvSpPr>
        <p:spPr>
          <a:xfrm>
            <a:off x="685801" y="5724939"/>
            <a:ext cx="8458199" cy="1905778"/>
          </a:xfrm>
          <a:prstGeom prst="rect">
            <a:avLst/>
          </a:prstGeom>
          <a:noFill/>
        </p:spPr>
        <p:txBody>
          <a:bodyPr wrap="square" rtlCol="0">
            <a:spAutoFit/>
          </a:bodyPr>
          <a:lstStyle/>
          <a:p>
            <a:pPr lvl="0"/>
            <a:r>
              <a:rPr lang="en-US" dirty="0">
                <a:ln>
                  <a:solidFill>
                    <a:schemeClr val="bg1"/>
                  </a:solidFill>
                </a:ln>
                <a:solidFill>
                  <a:schemeClr val="bg1"/>
                </a:solidFill>
                <a:latin typeface="Abadi MT Condensed Light" charset="0"/>
                <a:ea typeface="Abadi MT Condensed Light" charset="0"/>
                <a:cs typeface="Abadi MT Condensed Light" charset="0"/>
                <a:hlinkClick r:id="rId2"/>
              </a:rPr>
              <a:t>(“Production History 1954-1980.”)</a:t>
            </a:r>
            <a:endParaRPr lang="en-US" dirty="0">
              <a:ln>
                <a:solidFill>
                  <a:schemeClr val="bg1"/>
                </a:solidFill>
              </a:ln>
              <a:solidFill>
                <a:schemeClr val="bg1"/>
              </a:solidFill>
              <a:latin typeface="Abadi MT Condensed Light" charset="0"/>
              <a:ea typeface="Abadi MT Condensed Light" charset="0"/>
              <a:cs typeface="Abadi MT Condensed Light" charset="0"/>
            </a:endParaRPr>
          </a:p>
          <a:p>
            <a:endParaRPr lang="en-US" sz="4800" dirty="0">
              <a:latin typeface="Abadi MT Condensed Light" charset="0"/>
              <a:ea typeface="Abadi MT Condensed Light" charset="0"/>
              <a:cs typeface="Abadi MT Condensed Light" charset="0"/>
            </a:endParaRPr>
          </a:p>
          <a:p>
            <a:endParaRPr lang="en-US" sz="5184" dirty="0"/>
          </a:p>
        </p:txBody>
      </p:sp>
    </p:spTree>
    <p:extLst>
      <p:ext uri="{BB962C8B-B14F-4D97-AF65-F5344CB8AC3E}">
        <p14:creationId xmlns:p14="http://schemas.microsoft.com/office/powerpoint/2010/main" val="1340000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8923" t="21424" r="13244" b="17035"/>
          <a:stretch/>
        </p:blipFill>
        <p:spPr>
          <a:xfrm rot="5400000">
            <a:off x="5671772" y="421669"/>
            <a:ext cx="2330404" cy="1859879"/>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4891" t="4281" r="8828" b="9164"/>
          <a:stretch/>
        </p:blipFill>
        <p:spPr>
          <a:xfrm>
            <a:off x="3201665" y="271209"/>
            <a:ext cx="2280261" cy="1940534"/>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5294" t="13400" r="12081" b="10902"/>
          <a:stretch/>
        </p:blipFill>
        <p:spPr>
          <a:xfrm>
            <a:off x="3744021" y="2640380"/>
            <a:ext cx="2150289" cy="1680955"/>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7053" t="20889" r="8128" b="3309"/>
          <a:stretch/>
        </p:blipFill>
        <p:spPr>
          <a:xfrm>
            <a:off x="175320" y="143538"/>
            <a:ext cx="2882785" cy="1932278"/>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16458" t="9147" r="6888" b="11238"/>
          <a:stretch/>
        </p:blipFill>
        <p:spPr>
          <a:xfrm>
            <a:off x="181157" y="2496566"/>
            <a:ext cx="1791019" cy="1395163"/>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1152" t="19879" r="21628" b="20803"/>
          <a:stretch/>
        </p:blipFill>
        <p:spPr>
          <a:xfrm rot="5400000">
            <a:off x="7569332" y="1437849"/>
            <a:ext cx="2432847" cy="1891487"/>
          </a:xfrm>
          <a:prstGeom prst="rect">
            <a:avLst/>
          </a:prstGeom>
        </p:spPr>
      </p:pic>
      <p:sp>
        <p:nvSpPr>
          <p:cNvPr id="27" name="Slide Number Placeholder 4"/>
          <p:cNvSpPr txBox="1">
            <a:spLocks/>
          </p:cNvSpPr>
          <p:nvPr/>
        </p:nvSpPr>
        <p:spPr>
          <a:xfrm>
            <a:off x="10792621" y="5873709"/>
            <a:ext cx="907186" cy="498470"/>
          </a:xfrm>
          <a:prstGeom prst="rect">
            <a:avLst/>
          </a:prstGeom>
        </p:spPr>
        <p:txBody>
          <a:bodyPr vert="horz" lIns="91440" tIns="45720" rIns="91440" bIns="45720" rtlCol="0" anchor="ctr"/>
          <a:lstStyle>
            <a:defPPr>
              <a:defRPr lang="en-US"/>
            </a:defPPr>
            <a:lvl1pPr marL="0" algn="ctr" defTabSz="457171" rtl="0" eaLnBrk="1" latinLnBrk="0" hangingPunct="1">
              <a:defRPr sz="3200" kern="1200" cap="all" baseline="0">
                <a:solidFill>
                  <a:schemeClr val="accent1">
                    <a:lumMod val="50000"/>
                  </a:schemeClr>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a:lstStyle>
          <a:p>
            <a:r>
              <a:rPr lang="en-US" dirty="0">
                <a:solidFill>
                  <a:schemeClr val="accent1">
                    <a:lumMod val="60000"/>
                    <a:lumOff val="40000"/>
                  </a:schemeClr>
                </a:solidFill>
              </a:rPr>
              <a:t>11</a:t>
            </a:r>
          </a:p>
        </p:txBody>
      </p:sp>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14982" t="16368" r="20719" b="12412"/>
          <a:stretch/>
        </p:blipFill>
        <p:spPr>
          <a:xfrm>
            <a:off x="5099159" y="4420274"/>
            <a:ext cx="2077780" cy="1726053"/>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20009" t="18188" r="20074" b="18227"/>
          <a:stretch/>
        </p:blipFill>
        <p:spPr>
          <a:xfrm>
            <a:off x="9213654" y="3697254"/>
            <a:ext cx="2259106" cy="1798066"/>
          </a:xfrm>
          <a:prstGeom prst="rect">
            <a:avLst/>
          </a:prstGeom>
        </p:spPr>
      </p:pic>
      <p:pic>
        <p:nvPicPr>
          <p:cNvPr id="25" name="Picture 24"/>
          <p:cNvPicPr>
            <a:picLocks noChangeAspect="1"/>
          </p:cNvPicPr>
          <p:nvPr/>
        </p:nvPicPr>
        <p:blipFill rotWithShape="1">
          <a:blip r:embed="rId10">
            <a:extLst>
              <a:ext uri="{28A0092B-C50C-407E-A947-70E740481C1C}">
                <a14:useLocalDpi xmlns:a14="http://schemas.microsoft.com/office/drawing/2010/main" val="0"/>
              </a:ext>
            </a:extLst>
          </a:blip>
          <a:srcRect l="13093" t="20121" r="12460" b="23026"/>
          <a:stretch/>
        </p:blipFill>
        <p:spPr>
          <a:xfrm>
            <a:off x="183612" y="4420274"/>
            <a:ext cx="2603490" cy="1491148"/>
          </a:xfrm>
          <a:prstGeom prst="rect">
            <a:avLst/>
          </a:prstGeom>
        </p:spPr>
      </p:pic>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24560" t="17786" r="16996" b="18867"/>
          <a:stretch/>
        </p:blipFill>
        <p:spPr>
          <a:xfrm rot="5400000">
            <a:off x="9604700" y="430482"/>
            <a:ext cx="2259089" cy="1836484"/>
          </a:xfrm>
          <a:prstGeom prst="rect">
            <a:avLst/>
          </a:prstGeom>
        </p:spPr>
      </p:pic>
      <p:sp>
        <p:nvSpPr>
          <p:cNvPr id="28" name="TextBox 27"/>
          <p:cNvSpPr txBox="1"/>
          <p:nvPr/>
        </p:nvSpPr>
        <p:spPr>
          <a:xfrm>
            <a:off x="8023679" y="5694826"/>
            <a:ext cx="3199313" cy="584775"/>
          </a:xfrm>
          <a:prstGeom prst="rect">
            <a:avLst/>
          </a:prstGeom>
          <a:noFill/>
        </p:spPr>
        <p:txBody>
          <a:bodyPr wrap="square" rtlCol="0">
            <a:spAutoFit/>
          </a:bodyPr>
          <a:lstStyle/>
          <a:p>
            <a:r>
              <a:rPr lang="en-US" sz="1600" i="1" dirty="0">
                <a:solidFill>
                  <a:schemeClr val="bg1"/>
                </a:solidFill>
                <a:latin typeface="Abadi MT Condensed Light" charset="0"/>
                <a:ea typeface="Abadi MT Condensed Light" charset="0"/>
                <a:cs typeface="Abadi MT Condensed Light" charset="0"/>
              </a:rPr>
              <a:t>Photos by The Milwaukee Repertory Theater Box 6 Folder 7-14</a:t>
            </a:r>
          </a:p>
        </p:txBody>
      </p:sp>
      <p:sp>
        <p:nvSpPr>
          <p:cNvPr id="29" name="TextBox 28"/>
          <p:cNvSpPr txBox="1"/>
          <p:nvPr/>
        </p:nvSpPr>
        <p:spPr>
          <a:xfrm>
            <a:off x="86393" y="2081078"/>
            <a:ext cx="2105279" cy="307777"/>
          </a:xfrm>
          <a:prstGeom prst="rect">
            <a:avLst/>
          </a:prstGeom>
          <a:noFill/>
        </p:spPr>
        <p:txBody>
          <a:bodyPr wrap="square" rtlCol="0">
            <a:spAutoFit/>
          </a:bodyPr>
          <a:lstStyle/>
          <a:p>
            <a:r>
              <a:rPr lang="en-US" sz="1400" b="1" i="1" dirty="0" err="1">
                <a:latin typeface="Abadi MT Condensed Light" charset="0"/>
                <a:ea typeface="Abadi MT Condensed Light" charset="0"/>
                <a:cs typeface="Abadi MT Condensed Light" charset="0"/>
              </a:rPr>
              <a:t>Cyprienne</a:t>
            </a:r>
            <a:r>
              <a:rPr lang="en-US" sz="1400" b="1" i="1" dirty="0">
                <a:latin typeface="Abadi MT Condensed Light" charset="0"/>
                <a:ea typeface="Abadi MT Condensed Light" charset="0"/>
                <a:cs typeface="Abadi MT Condensed Light" charset="0"/>
              </a:rPr>
              <a:t> </a:t>
            </a:r>
            <a:r>
              <a:rPr lang="en-US" sz="1400" i="1" dirty="0">
                <a:latin typeface="Abadi MT Condensed Light" charset="0"/>
                <a:ea typeface="Abadi MT Condensed Light" charset="0"/>
                <a:cs typeface="Abadi MT Condensed Light" charset="0"/>
              </a:rPr>
              <a:t>Box 6 Folder 7</a:t>
            </a:r>
          </a:p>
        </p:txBody>
      </p:sp>
      <p:sp>
        <p:nvSpPr>
          <p:cNvPr id="30" name="TextBox 29"/>
          <p:cNvSpPr txBox="1"/>
          <p:nvPr/>
        </p:nvSpPr>
        <p:spPr>
          <a:xfrm>
            <a:off x="215240" y="3893101"/>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rPr>
              <a:t>Sabrina Fair </a:t>
            </a:r>
            <a:r>
              <a:rPr lang="en-US" sz="1400" i="1" dirty="0">
                <a:latin typeface="Abadi MT Condensed Light" charset="0"/>
                <a:ea typeface="Abadi MT Condensed Light" charset="0"/>
                <a:cs typeface="Abadi MT Condensed Light" charset="0"/>
              </a:rPr>
              <a:t>Box 6 Folder 8</a:t>
            </a:r>
          </a:p>
        </p:txBody>
      </p:sp>
      <p:sp>
        <p:nvSpPr>
          <p:cNvPr id="31" name="TextBox 30"/>
          <p:cNvSpPr txBox="1"/>
          <p:nvPr/>
        </p:nvSpPr>
        <p:spPr>
          <a:xfrm>
            <a:off x="3156811" y="2223970"/>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rPr>
              <a:t>Kind Lady </a:t>
            </a:r>
            <a:r>
              <a:rPr lang="en-US" sz="1400" i="1" dirty="0">
                <a:latin typeface="Abadi MT Condensed Light" charset="0"/>
                <a:ea typeface="Abadi MT Condensed Light" charset="0"/>
                <a:cs typeface="Abadi MT Condensed Light" charset="0"/>
              </a:rPr>
              <a:t>Box 6 Folder 9</a:t>
            </a:r>
          </a:p>
        </p:txBody>
      </p:sp>
      <p:sp>
        <p:nvSpPr>
          <p:cNvPr id="32" name="TextBox 31"/>
          <p:cNvSpPr txBox="1"/>
          <p:nvPr/>
        </p:nvSpPr>
        <p:spPr>
          <a:xfrm>
            <a:off x="5881427" y="3712194"/>
            <a:ext cx="2105279" cy="523220"/>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rPr>
              <a:t>Shadow and Substance </a:t>
            </a:r>
            <a:r>
              <a:rPr lang="en-US" sz="1400" i="1" dirty="0">
                <a:latin typeface="Abadi MT Condensed Light" charset="0"/>
                <a:ea typeface="Abadi MT Condensed Light" charset="0"/>
                <a:cs typeface="Abadi MT Condensed Light" charset="0"/>
              </a:rPr>
              <a:t>Box 6 Folder 10</a:t>
            </a:r>
          </a:p>
        </p:txBody>
      </p:sp>
      <p:sp>
        <p:nvSpPr>
          <p:cNvPr id="33" name="TextBox 32"/>
          <p:cNvSpPr txBox="1"/>
          <p:nvPr/>
        </p:nvSpPr>
        <p:spPr>
          <a:xfrm>
            <a:off x="2922178" y="5103450"/>
            <a:ext cx="2207961" cy="523220"/>
          </a:xfrm>
          <a:prstGeom prst="rect">
            <a:avLst/>
          </a:prstGeom>
          <a:noFill/>
        </p:spPr>
        <p:txBody>
          <a:bodyPr wrap="square" rtlCol="0">
            <a:spAutoFit/>
          </a:bodyPr>
          <a:lstStyle/>
          <a:p>
            <a:pPr algn="r"/>
            <a:r>
              <a:rPr lang="en-US" sz="1400" b="1" i="1" dirty="0">
                <a:latin typeface="Abadi MT Condensed Light" charset="0"/>
                <a:ea typeface="Abadi MT Condensed Light" charset="0"/>
                <a:cs typeface="Abadi MT Condensed Light" charset="0"/>
              </a:rPr>
              <a:t>White Sheep of the Family </a:t>
            </a:r>
            <a:r>
              <a:rPr lang="en-US" sz="1400" i="1" dirty="0">
                <a:latin typeface="Abadi MT Condensed Light" charset="0"/>
                <a:ea typeface="Abadi MT Condensed Light" charset="0"/>
                <a:cs typeface="Abadi MT Condensed Light" charset="0"/>
              </a:rPr>
              <a:t>Box 6 Folder 11</a:t>
            </a:r>
          </a:p>
        </p:txBody>
      </p:sp>
      <p:sp>
        <p:nvSpPr>
          <p:cNvPr id="34" name="TextBox 33"/>
          <p:cNvSpPr txBox="1"/>
          <p:nvPr/>
        </p:nvSpPr>
        <p:spPr>
          <a:xfrm>
            <a:off x="5860377" y="2518396"/>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rPr>
              <a:t>Late Love </a:t>
            </a:r>
            <a:r>
              <a:rPr lang="en-US" sz="1400" i="1" dirty="0">
                <a:latin typeface="Abadi MT Condensed Light" charset="0"/>
                <a:ea typeface="Abadi MT Condensed Light" charset="0"/>
                <a:cs typeface="Abadi MT Condensed Light" charset="0"/>
              </a:rPr>
              <a:t>Box 6 Folder 12</a:t>
            </a:r>
          </a:p>
        </p:txBody>
      </p:sp>
      <p:sp>
        <p:nvSpPr>
          <p:cNvPr id="35" name="TextBox 34"/>
          <p:cNvSpPr txBox="1"/>
          <p:nvPr/>
        </p:nvSpPr>
        <p:spPr>
          <a:xfrm>
            <a:off x="10000262" y="2541405"/>
            <a:ext cx="1699545" cy="523220"/>
          </a:xfrm>
          <a:prstGeom prst="rect">
            <a:avLst/>
          </a:prstGeom>
          <a:noFill/>
        </p:spPr>
        <p:txBody>
          <a:bodyPr wrap="square" rtlCol="0">
            <a:spAutoFit/>
          </a:bodyPr>
          <a:lstStyle/>
          <a:p>
            <a:pPr algn="r"/>
            <a:r>
              <a:rPr lang="en-US" sz="1400" b="1" i="1" dirty="0">
                <a:latin typeface="Abadi MT Condensed Light" charset="0"/>
                <a:ea typeface="Abadi MT Condensed Light" charset="0"/>
                <a:cs typeface="Abadi MT Condensed Light" charset="0"/>
              </a:rPr>
              <a:t>Philadelphia Story </a:t>
            </a:r>
            <a:r>
              <a:rPr lang="en-US" sz="1400" i="1" dirty="0">
                <a:latin typeface="Abadi MT Condensed Light" charset="0"/>
                <a:ea typeface="Abadi MT Condensed Light" charset="0"/>
                <a:cs typeface="Abadi MT Condensed Light" charset="0"/>
              </a:rPr>
              <a:t>Box 6 Folder 13</a:t>
            </a:r>
          </a:p>
        </p:txBody>
      </p:sp>
      <p:sp>
        <p:nvSpPr>
          <p:cNvPr id="36" name="TextBox 35"/>
          <p:cNvSpPr txBox="1"/>
          <p:nvPr/>
        </p:nvSpPr>
        <p:spPr>
          <a:xfrm>
            <a:off x="7108375" y="4997880"/>
            <a:ext cx="2057386" cy="523220"/>
          </a:xfrm>
          <a:prstGeom prst="rect">
            <a:avLst/>
          </a:prstGeom>
          <a:noFill/>
        </p:spPr>
        <p:txBody>
          <a:bodyPr wrap="square" rtlCol="0">
            <a:spAutoFit/>
          </a:bodyPr>
          <a:lstStyle/>
          <a:p>
            <a:pPr algn="r"/>
            <a:r>
              <a:rPr lang="en-US" sz="1400" b="1" i="1" dirty="0">
                <a:latin typeface="Abadi MT Condensed Light" charset="0"/>
                <a:ea typeface="Abadi MT Condensed Light" charset="0"/>
                <a:cs typeface="Abadi MT Condensed Light" charset="0"/>
              </a:rPr>
              <a:t>Oh Men! Oh Women! </a:t>
            </a:r>
            <a:r>
              <a:rPr lang="en-US" sz="1400" i="1" dirty="0">
                <a:latin typeface="Abadi MT Condensed Light" charset="0"/>
                <a:ea typeface="Abadi MT Condensed Light" charset="0"/>
                <a:cs typeface="Abadi MT Condensed Light" charset="0"/>
              </a:rPr>
              <a:t>Box 6 Folder 14</a:t>
            </a:r>
          </a:p>
        </p:txBody>
      </p:sp>
      <p:pic>
        <p:nvPicPr>
          <p:cNvPr id="24" name="Picture 23"/>
          <p:cNvPicPr>
            <a:picLocks noChangeAspect="1"/>
          </p:cNvPicPr>
          <p:nvPr/>
        </p:nvPicPr>
        <p:blipFill rotWithShape="1">
          <a:blip r:embed="rId12">
            <a:extLst>
              <a:ext uri="{28A0092B-C50C-407E-A947-70E740481C1C}">
                <a14:useLocalDpi xmlns:a14="http://schemas.microsoft.com/office/drawing/2010/main" val="0"/>
              </a:ext>
            </a:extLst>
          </a:blip>
          <a:srcRect l="16370" t="16615" r="17643" b="12893"/>
          <a:stretch/>
        </p:blipFill>
        <p:spPr>
          <a:xfrm rot="5400000">
            <a:off x="2090878" y="3021627"/>
            <a:ext cx="1509740" cy="1209618"/>
          </a:xfrm>
          <a:prstGeom prst="rect">
            <a:avLst/>
          </a:prstGeom>
        </p:spPr>
      </p:pic>
    </p:spTree>
    <p:extLst>
      <p:ext uri="{BB962C8B-B14F-4D97-AF65-F5344CB8AC3E}">
        <p14:creationId xmlns:p14="http://schemas.microsoft.com/office/powerpoint/2010/main" val="628647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759675"/>
            <a:ext cx="10396882" cy="1151965"/>
          </a:xfrm>
        </p:spPr>
        <p:txBody>
          <a:bodyPr>
            <a:normAutofit fontScale="90000"/>
          </a:bodyPr>
          <a:lstStyle/>
          <a:p>
            <a:br>
              <a:rPr lang="en-US" cap="none" dirty="0">
                <a:latin typeface="Abadi MT Condensed Extra Bold" charset="0"/>
                <a:ea typeface="Abadi MT Condensed Extra Bold" charset="0"/>
                <a:cs typeface="Abadi MT Condensed Extra Bold" charset="0"/>
              </a:rPr>
            </a:br>
            <a:r>
              <a:rPr lang="en-US" cap="none" dirty="0">
                <a:latin typeface="Abadi MT Condensed Extra Bold" charset="0"/>
                <a:ea typeface="Abadi MT Condensed Extra Bold" charset="0"/>
                <a:cs typeface="Abadi MT Condensed Extra Bold" charset="0"/>
              </a:rPr>
              <a:t>The Milwaukee Repertory’s First Season (1954-1955) Report</a:t>
            </a:r>
            <a:br>
              <a:rPr lang="en-US" cap="none" dirty="0">
                <a:latin typeface="Abadi MT Condensed Light" charset="0"/>
                <a:ea typeface="Abadi MT Condensed Light" charset="0"/>
                <a:cs typeface="Abadi MT Condensed Light" charset="0"/>
              </a:rPr>
            </a:br>
            <a:br>
              <a:rPr lang="en-US" cap="none" dirty="0">
                <a:latin typeface="Abadi MT Condensed Extra Bold" charset="0"/>
                <a:ea typeface="Abadi MT Condensed Extra Bold" charset="0"/>
                <a:cs typeface="Abadi MT Condensed Extra Bold" charset="0"/>
              </a:rPr>
            </a:b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5801" y="1886697"/>
            <a:ext cx="10394707" cy="3990399"/>
          </a:xfrm>
        </p:spPr>
        <p:txBody>
          <a:bodyPr>
            <a:noAutofit/>
          </a:bodyPr>
          <a:lstStyle/>
          <a:p>
            <a:pPr lvl="0"/>
            <a:r>
              <a:rPr lang="en-US" sz="1900" cap="none" dirty="0">
                <a:latin typeface="Abadi MT Condensed Light" charset="0"/>
                <a:ea typeface="Abadi MT Condensed Light" charset="0"/>
                <a:cs typeface="Abadi MT Condensed Light" charset="0"/>
              </a:rPr>
              <a:t>At the time, the audiences came from all around Milwaukee:</a:t>
            </a:r>
          </a:p>
          <a:p>
            <a:pPr lvl="1"/>
            <a:r>
              <a:rPr lang="en-US" sz="1900" cap="none" dirty="0">
                <a:latin typeface="Abadi MT Condensed Light" charset="0"/>
                <a:ea typeface="Abadi MT Condensed Light" charset="0"/>
                <a:cs typeface="Abadi MT Condensed Light" charset="0"/>
              </a:rPr>
              <a:t>60% from the north east side &amp; northern suburbs </a:t>
            </a:r>
          </a:p>
          <a:p>
            <a:pPr lvl="1"/>
            <a:r>
              <a:rPr lang="en-US" sz="1900" cap="none" dirty="0">
                <a:latin typeface="Abadi MT Condensed Light" charset="0"/>
                <a:ea typeface="Abadi MT Condensed Light" charset="0"/>
                <a:cs typeface="Abadi MT Condensed Light" charset="0"/>
              </a:rPr>
              <a:t>10% from the west side</a:t>
            </a:r>
          </a:p>
          <a:p>
            <a:pPr lvl="1"/>
            <a:r>
              <a:rPr lang="en-US" sz="1900" cap="none" dirty="0">
                <a:latin typeface="Abadi MT Condensed Light" charset="0"/>
                <a:ea typeface="Abadi MT Condensed Light" charset="0"/>
                <a:cs typeface="Abadi MT Condensed Light" charset="0"/>
              </a:rPr>
              <a:t>20%  from the south</a:t>
            </a:r>
          </a:p>
          <a:p>
            <a:pPr lvl="1"/>
            <a:r>
              <a:rPr lang="en-US" sz="1900" cap="none" dirty="0">
                <a:latin typeface="Abadi MT Condensed Light" charset="0"/>
                <a:ea typeface="Abadi MT Condensed Light" charset="0"/>
                <a:cs typeface="Abadi MT Condensed Light" charset="0"/>
              </a:rPr>
              <a:t>10% from out of town (Press Release from Fred Miller Theatre re “A town well known for</a:t>
            </a:r>
            <a:r>
              <a:rPr lang="mr-IN" sz="1900" cap="none" dirty="0">
                <a:latin typeface="Abadi MT Condensed Light" charset="0"/>
                <a:ea typeface="Abadi MT Condensed Light" charset="0"/>
                <a:cs typeface="Abadi MT Condensed Light" charset="0"/>
              </a:rPr>
              <a:t>…</a:t>
            </a:r>
            <a:r>
              <a:rPr lang="en-US" sz="1900" cap="none" dirty="0">
                <a:latin typeface="Abadi MT Condensed Light" charset="0"/>
                <a:ea typeface="Abadi MT Condensed Light" charset="0"/>
                <a:cs typeface="Abadi MT Condensed Light" charset="0"/>
              </a:rPr>
              <a:t>”)</a:t>
            </a:r>
          </a:p>
          <a:p>
            <a:pPr lvl="0"/>
            <a:r>
              <a:rPr lang="en-US" sz="1900" cap="none" dirty="0">
                <a:latin typeface="Abadi MT Condensed Light" charset="0"/>
                <a:ea typeface="Abadi MT Condensed Light" charset="0"/>
                <a:cs typeface="Abadi MT Condensed Light" charset="0"/>
              </a:rPr>
              <a:t>The first season was a success, with box office receipts being enough to cover operation of the theater. </a:t>
            </a:r>
          </a:p>
          <a:p>
            <a:pPr lvl="0"/>
            <a:r>
              <a:rPr lang="en-US" sz="1900" cap="none" dirty="0">
                <a:latin typeface="Abadi MT Condensed Light" charset="0"/>
                <a:ea typeface="Abadi MT Condensed Light" charset="0"/>
                <a:cs typeface="Abadi MT Condensed Light" charset="0"/>
              </a:rPr>
              <a:t>Milwaukee residents came in regular attendance as well (John).</a:t>
            </a:r>
          </a:p>
          <a:p>
            <a:pPr lvl="0"/>
            <a:r>
              <a:rPr lang="en-US" sz="1900" cap="none" dirty="0">
                <a:latin typeface="Abadi MT Condensed Light" charset="0"/>
                <a:ea typeface="Abadi MT Condensed Light" charset="0"/>
                <a:cs typeface="Abadi MT Condensed Light" charset="0"/>
              </a:rPr>
              <a:t>25,780 audience members over 80 performances of 5 plays. That’s a 94% attendance rate (Brower).</a:t>
            </a:r>
          </a:p>
          <a:p>
            <a:endParaRPr lang="en-US" sz="1900" cap="none" dirty="0">
              <a:latin typeface="Abadi MT Condensed Light" charset="0"/>
              <a:ea typeface="Abadi MT Condensed Light" charset="0"/>
              <a:cs typeface="Abadi MT Condensed Light" charset="0"/>
            </a:endParaRPr>
          </a:p>
        </p:txBody>
      </p:sp>
      <p:sp>
        <p:nvSpPr>
          <p:cNvPr id="4" name="Slide Number Placeholder 3"/>
          <p:cNvSpPr>
            <a:spLocks noGrp="1"/>
          </p:cNvSpPr>
          <p:nvPr>
            <p:ph type="sldNum" sz="quarter" idx="12"/>
          </p:nvPr>
        </p:nvSpPr>
        <p:spPr>
          <a:xfrm>
            <a:off x="10775995" y="5873711"/>
            <a:ext cx="907186" cy="498470"/>
          </a:xfrm>
        </p:spPr>
        <p:txBody>
          <a:bodyPr/>
          <a:lstStyle/>
          <a:p>
            <a:fld id="{6D22F896-40B5-4ADD-8801-0D06FADFA095}" type="slidenum">
              <a:rPr lang="en-US" smtClean="0">
                <a:solidFill>
                  <a:schemeClr val="accent1">
                    <a:lumMod val="60000"/>
                    <a:lumOff val="40000"/>
                  </a:schemeClr>
                </a:solidFill>
              </a:rPr>
              <a:t>12</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1675641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284491"/>
            <a:ext cx="10394706" cy="1151965"/>
          </a:xfrm>
        </p:spPr>
        <p:txBody>
          <a:bodyPr>
            <a:normAutofit fontScale="90000"/>
          </a:bodyPr>
          <a:lstStyle/>
          <a:p>
            <a:pPr algn="l"/>
            <a:br>
              <a:rPr lang="en-US" cap="none" dirty="0">
                <a:latin typeface="Abadi MT Condensed Extra Bold" charset="0"/>
                <a:ea typeface="Abadi MT Condensed Extra Bold" charset="0"/>
                <a:cs typeface="Abadi MT Condensed Extra Bold" charset="0"/>
              </a:rPr>
            </a:br>
            <a:r>
              <a:rPr lang="en-US" cap="none" dirty="0">
                <a:latin typeface="Abadi MT Condensed Extra Bold" charset="0"/>
                <a:ea typeface="Abadi MT Condensed Extra Bold" charset="0"/>
                <a:cs typeface="Abadi MT Condensed Extra Bold" charset="0"/>
              </a:rPr>
              <a:t>The Milwaukee Repertory’s 65</a:t>
            </a:r>
            <a:r>
              <a:rPr lang="en-US" cap="none" baseline="30000" dirty="0">
                <a:latin typeface="Abadi MT Condensed Extra Bold" charset="0"/>
                <a:ea typeface="Abadi MT Condensed Extra Bold" charset="0"/>
                <a:cs typeface="Abadi MT Condensed Extra Bold" charset="0"/>
              </a:rPr>
              <a:t>th</a:t>
            </a:r>
            <a:r>
              <a:rPr lang="en-US" cap="none" dirty="0">
                <a:latin typeface="Abadi MT Condensed Extra Bold" charset="0"/>
                <a:ea typeface="Abadi MT Condensed Extra Bold" charset="0"/>
                <a:cs typeface="Abadi MT Condensed Extra Bold" charset="0"/>
              </a:rPr>
              <a:t> Season (2018-2019) </a:t>
            </a:r>
            <a:br>
              <a:rPr lang="en-US" cap="none" dirty="0">
                <a:latin typeface="Abadi MT Condensed Light" charset="0"/>
                <a:ea typeface="Abadi MT Condensed Light" charset="0"/>
                <a:cs typeface="Abadi MT Condensed Light" charset="0"/>
              </a:rPr>
            </a:br>
            <a:endParaRPr lang="en-US" dirty="0"/>
          </a:p>
        </p:txBody>
      </p:sp>
      <p:sp>
        <p:nvSpPr>
          <p:cNvPr id="17" name="Text Placeholder 16"/>
          <p:cNvSpPr>
            <a:spLocks noGrp="1"/>
          </p:cNvSpPr>
          <p:nvPr>
            <p:ph type="body" idx="1"/>
          </p:nvPr>
        </p:nvSpPr>
        <p:spPr>
          <a:xfrm>
            <a:off x="685801" y="2187615"/>
            <a:ext cx="3434785" cy="3186971"/>
          </a:xfrm>
        </p:spPr>
        <p:txBody>
          <a:bodyPr>
            <a:normAutofit fontScale="77500" lnSpcReduction="20000"/>
          </a:bodyPr>
          <a:lstStyle/>
          <a:p>
            <a:pPr algn="l"/>
            <a:r>
              <a:rPr lang="en-US" sz="2600" u="sng" dirty="0" err="1">
                <a:solidFill>
                  <a:schemeClr val="tx1"/>
                </a:solidFill>
                <a:latin typeface="Abadi MT Condensed Light" charset="0"/>
                <a:ea typeface="Abadi MT Condensed Light" charset="0"/>
                <a:cs typeface="Abadi MT Condensed Light" charset="0"/>
              </a:rPr>
              <a:t>Quadracci</a:t>
            </a:r>
            <a:r>
              <a:rPr lang="en-US" sz="2600" u="sng" dirty="0">
                <a:solidFill>
                  <a:schemeClr val="tx1"/>
                </a:solidFill>
                <a:latin typeface="Abadi MT Condensed Light" charset="0"/>
                <a:ea typeface="Abadi MT Condensed Light" charset="0"/>
                <a:cs typeface="Abadi MT Condensed Light" charset="0"/>
              </a:rPr>
              <a:t> Powerhouse</a:t>
            </a:r>
            <a:r>
              <a:rPr lang="en-US" sz="2600"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2600" b="1" i="1" cap="none" dirty="0">
                <a:solidFill>
                  <a:schemeClr val="tx1"/>
                </a:solidFill>
                <a:latin typeface="Abadi MT Condensed Light" charset="0"/>
                <a:ea typeface="Abadi MT Condensed Light" charset="0"/>
                <a:cs typeface="Abadi MT Condensed Light" charset="0"/>
              </a:rPr>
              <a:t>In The Heights</a:t>
            </a:r>
            <a:r>
              <a:rPr lang="en-US" sz="2600" cap="none" dirty="0">
                <a:solidFill>
                  <a:schemeClr val="tx1"/>
                </a:solidFill>
                <a:latin typeface="Abadi MT Condensed Light" charset="0"/>
                <a:ea typeface="Abadi MT Condensed Light" charset="0"/>
                <a:cs typeface="Abadi MT Condensed Light" charset="0"/>
              </a:rPr>
              <a:t> by Lin-Manuel Miranda </a:t>
            </a:r>
          </a:p>
          <a:p>
            <a:pPr marL="285750" indent="-285750" algn="l">
              <a:buFont typeface="Arial" charset="0"/>
              <a:buChar char="•"/>
            </a:pPr>
            <a:r>
              <a:rPr lang="en-US" sz="2600" b="1" i="1" cap="none" dirty="0">
                <a:solidFill>
                  <a:schemeClr val="tx1"/>
                </a:solidFill>
                <a:latin typeface="Abadi MT Condensed Light" charset="0"/>
                <a:ea typeface="Abadi MT Condensed Light" charset="0"/>
                <a:cs typeface="Abadi MT Condensed Light" charset="0"/>
              </a:rPr>
              <a:t>Miss Bennet: Christmas At Pemberley</a:t>
            </a:r>
            <a:r>
              <a:rPr lang="en-US" sz="2600" cap="none" dirty="0">
                <a:solidFill>
                  <a:schemeClr val="tx1"/>
                </a:solidFill>
                <a:latin typeface="Abadi MT Condensed Light" charset="0"/>
                <a:ea typeface="Abadi MT Condensed Light" charset="0"/>
                <a:cs typeface="Abadi MT Condensed Light" charset="0"/>
              </a:rPr>
              <a:t> by Lauren Gunderson and Margot </a:t>
            </a:r>
            <a:r>
              <a:rPr lang="en-US" sz="2600" cap="none" dirty="0" err="1">
                <a:solidFill>
                  <a:schemeClr val="tx1"/>
                </a:solidFill>
                <a:latin typeface="Abadi MT Condensed Light" charset="0"/>
                <a:ea typeface="Abadi MT Condensed Light" charset="0"/>
                <a:cs typeface="Abadi MT Condensed Light" charset="0"/>
              </a:rPr>
              <a:t>Melcon</a:t>
            </a:r>
            <a:r>
              <a:rPr lang="en-US" sz="2600" cap="none"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2600" b="1" i="1" cap="none" dirty="0">
                <a:solidFill>
                  <a:schemeClr val="tx1"/>
                </a:solidFill>
                <a:latin typeface="Abadi MT Condensed Light" charset="0"/>
                <a:ea typeface="Abadi MT Condensed Light" charset="0"/>
                <a:cs typeface="Abadi MT Condensed Light" charset="0"/>
              </a:rPr>
              <a:t>Junk</a:t>
            </a:r>
            <a:r>
              <a:rPr lang="en-US" sz="2600" cap="none" dirty="0">
                <a:solidFill>
                  <a:schemeClr val="tx1"/>
                </a:solidFill>
                <a:latin typeface="Abadi MT Condensed Light" charset="0"/>
                <a:ea typeface="Abadi MT Condensed Light" charset="0"/>
                <a:cs typeface="Abadi MT Condensed Light" charset="0"/>
              </a:rPr>
              <a:t> by </a:t>
            </a:r>
            <a:r>
              <a:rPr lang="en-US" sz="2600" cap="none" dirty="0" err="1">
                <a:solidFill>
                  <a:schemeClr val="tx1"/>
                </a:solidFill>
                <a:latin typeface="Abadi MT Condensed Light" charset="0"/>
                <a:ea typeface="Abadi MT Condensed Light" charset="0"/>
                <a:cs typeface="Abadi MT Condensed Light" charset="0"/>
              </a:rPr>
              <a:t>Ayad</a:t>
            </a:r>
            <a:r>
              <a:rPr lang="en-US" sz="2600" cap="none" dirty="0">
                <a:solidFill>
                  <a:schemeClr val="tx1"/>
                </a:solidFill>
                <a:latin typeface="Abadi MT Condensed Light" charset="0"/>
                <a:ea typeface="Abadi MT Condensed Light" charset="0"/>
                <a:cs typeface="Abadi MT Condensed Light" charset="0"/>
              </a:rPr>
              <a:t> Akhtar </a:t>
            </a:r>
          </a:p>
          <a:p>
            <a:pPr marL="285750" indent="-285750" algn="l">
              <a:buFont typeface="Arial" charset="0"/>
              <a:buChar char="•"/>
            </a:pPr>
            <a:r>
              <a:rPr lang="en-US" sz="2600" b="1" i="1" cap="none" dirty="0">
                <a:solidFill>
                  <a:schemeClr val="tx1"/>
                </a:solidFill>
                <a:latin typeface="Abadi MT Condensed Light" charset="0"/>
                <a:ea typeface="Abadi MT Condensed Light" charset="0"/>
                <a:cs typeface="Abadi MT Condensed Light" charset="0"/>
              </a:rPr>
              <a:t>Things I Know To Be True</a:t>
            </a:r>
            <a:r>
              <a:rPr lang="en-US" sz="2600" cap="none" dirty="0">
                <a:solidFill>
                  <a:schemeClr val="tx1"/>
                </a:solidFill>
                <a:latin typeface="Abadi MT Condensed Light" charset="0"/>
                <a:ea typeface="Abadi MT Condensed Light" charset="0"/>
                <a:cs typeface="Abadi MT Condensed Light" charset="0"/>
              </a:rPr>
              <a:t> by Andrew </a:t>
            </a:r>
            <a:r>
              <a:rPr lang="en-US" sz="2600" cap="none" dirty="0" err="1">
                <a:solidFill>
                  <a:schemeClr val="tx1"/>
                </a:solidFill>
                <a:latin typeface="Abadi MT Condensed Light" charset="0"/>
                <a:ea typeface="Abadi MT Condensed Light" charset="0"/>
                <a:cs typeface="Abadi MT Condensed Light" charset="0"/>
              </a:rPr>
              <a:t>Bovel</a:t>
            </a:r>
            <a:r>
              <a:rPr lang="en-US" sz="2600" cap="none"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2600" b="1" i="1" cap="none" dirty="0">
                <a:solidFill>
                  <a:schemeClr val="tx1"/>
                </a:solidFill>
                <a:latin typeface="Abadi MT Condensed Light" charset="0"/>
                <a:ea typeface="Abadi MT Condensed Light" charset="0"/>
                <a:cs typeface="Abadi MT Condensed Light" charset="0"/>
              </a:rPr>
              <a:t>Two Trains Running</a:t>
            </a:r>
            <a:r>
              <a:rPr lang="en-US" sz="2600" cap="none" dirty="0">
                <a:solidFill>
                  <a:schemeClr val="tx1"/>
                </a:solidFill>
                <a:latin typeface="Abadi MT Condensed Light" charset="0"/>
                <a:ea typeface="Abadi MT Condensed Light" charset="0"/>
                <a:cs typeface="Abadi MT Condensed Light" charset="0"/>
              </a:rPr>
              <a:t> by August Wilson</a:t>
            </a:r>
            <a:r>
              <a:rPr lang="en-US" sz="1800" cap="none" dirty="0">
                <a:solidFill>
                  <a:schemeClr val="tx1"/>
                </a:solidFill>
                <a:latin typeface="Abadi MT Condensed Light" charset="0"/>
                <a:ea typeface="Abadi MT Condensed Light" charset="0"/>
                <a:cs typeface="Abadi MT Condensed Light" charset="0"/>
              </a:rPr>
              <a:t> </a:t>
            </a:r>
            <a:br>
              <a:rPr lang="en-US" sz="1250" cap="none" dirty="0">
                <a:latin typeface="Abadi MT Condensed Light" charset="0"/>
                <a:ea typeface="Abadi MT Condensed Light" charset="0"/>
                <a:cs typeface="Abadi MT Condensed Light" charset="0"/>
              </a:rPr>
            </a:br>
            <a:endParaRPr lang="en-US" sz="1250" cap="none" dirty="0"/>
          </a:p>
        </p:txBody>
      </p:sp>
      <p:sp>
        <p:nvSpPr>
          <p:cNvPr id="18" name="Text Placeholder 17"/>
          <p:cNvSpPr>
            <a:spLocks noGrp="1"/>
          </p:cNvSpPr>
          <p:nvPr>
            <p:ph type="body" sz="quarter" idx="3"/>
          </p:nvPr>
        </p:nvSpPr>
        <p:spPr>
          <a:xfrm>
            <a:off x="4234620" y="2044931"/>
            <a:ext cx="3535759" cy="3329655"/>
          </a:xfrm>
        </p:spPr>
        <p:txBody>
          <a:bodyPr>
            <a:normAutofit fontScale="92500" lnSpcReduction="10000"/>
          </a:bodyPr>
          <a:lstStyle/>
          <a:p>
            <a:pPr algn="l"/>
            <a:r>
              <a:rPr lang="en-US" sz="2200" u="sng" dirty="0" err="1">
                <a:solidFill>
                  <a:schemeClr val="tx1"/>
                </a:solidFill>
                <a:latin typeface="Abadi MT Condensed Light" charset="0"/>
                <a:ea typeface="Abadi MT Condensed Light" charset="0"/>
                <a:cs typeface="Abadi MT Condensed Light" charset="0"/>
              </a:rPr>
              <a:t>Stiemke</a:t>
            </a:r>
            <a:r>
              <a:rPr lang="en-US" sz="2200" u="sng" dirty="0">
                <a:solidFill>
                  <a:schemeClr val="tx1"/>
                </a:solidFill>
                <a:latin typeface="Abadi MT Condensed Light" charset="0"/>
                <a:ea typeface="Abadi MT Condensed Light" charset="0"/>
                <a:cs typeface="Abadi MT Condensed Light" charset="0"/>
              </a:rPr>
              <a:t> Studio</a:t>
            </a:r>
            <a:r>
              <a:rPr lang="en-US" sz="2200"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2200" b="1" i="1" cap="none" dirty="0">
                <a:solidFill>
                  <a:schemeClr val="tx1"/>
                </a:solidFill>
                <a:latin typeface="Abadi MT Condensed Light" charset="0"/>
                <a:ea typeface="Abadi MT Condensed Light" charset="0"/>
                <a:cs typeface="Abadi MT Condensed Light" charset="0"/>
              </a:rPr>
              <a:t>Guards At The Taj</a:t>
            </a:r>
            <a:r>
              <a:rPr lang="en-US" sz="2200" cap="none" dirty="0">
                <a:solidFill>
                  <a:schemeClr val="tx1"/>
                </a:solidFill>
                <a:latin typeface="Abadi MT Condensed Light" charset="0"/>
                <a:ea typeface="Abadi MT Condensed Light" charset="0"/>
                <a:cs typeface="Abadi MT Condensed Light" charset="0"/>
              </a:rPr>
              <a:t> by Rajiv Joseph  </a:t>
            </a:r>
          </a:p>
          <a:p>
            <a:pPr marL="285750" indent="-285750" algn="l">
              <a:buFont typeface="Arial" charset="0"/>
              <a:buChar char="•"/>
            </a:pPr>
            <a:r>
              <a:rPr lang="en-US" sz="2200" b="1" i="1" cap="none" dirty="0">
                <a:solidFill>
                  <a:schemeClr val="tx1"/>
                </a:solidFill>
                <a:latin typeface="Abadi MT Condensed Light" charset="0"/>
                <a:ea typeface="Abadi MT Condensed Light" charset="0"/>
                <a:cs typeface="Abadi MT Condensed Light" charset="0"/>
              </a:rPr>
              <a:t>The Chinese Lady</a:t>
            </a:r>
            <a:r>
              <a:rPr lang="en-US" sz="2200" cap="none" dirty="0">
                <a:solidFill>
                  <a:schemeClr val="tx1"/>
                </a:solidFill>
                <a:latin typeface="Abadi MT Condensed Light" charset="0"/>
                <a:ea typeface="Abadi MT Condensed Light" charset="0"/>
                <a:cs typeface="Abadi MT Condensed Light" charset="0"/>
              </a:rPr>
              <a:t> by Lloyd Suh </a:t>
            </a:r>
          </a:p>
          <a:p>
            <a:pPr marL="285750" indent="-285750" algn="l">
              <a:buFont typeface="Arial" charset="0"/>
              <a:buChar char="•"/>
            </a:pPr>
            <a:r>
              <a:rPr lang="en-US" sz="2200" b="1" i="1" cap="none" dirty="0">
                <a:solidFill>
                  <a:schemeClr val="tx1"/>
                </a:solidFill>
                <a:latin typeface="Abadi MT Condensed Light" charset="0"/>
                <a:ea typeface="Abadi MT Condensed Light" charset="0"/>
                <a:cs typeface="Abadi MT Condensed Light" charset="0"/>
              </a:rPr>
              <a:t>Every Brilliant Thing</a:t>
            </a:r>
            <a:r>
              <a:rPr lang="en-US" sz="2200" cap="none" dirty="0">
                <a:solidFill>
                  <a:schemeClr val="tx1"/>
                </a:solidFill>
                <a:latin typeface="Abadi MT Condensed Light" charset="0"/>
                <a:ea typeface="Abadi MT Condensed Light" charset="0"/>
                <a:cs typeface="Abadi MT Condensed Light" charset="0"/>
              </a:rPr>
              <a:t> by Duncan Macmillan With Jonny </a:t>
            </a:r>
            <a:r>
              <a:rPr lang="en-US" sz="2200" cap="none" dirty="0" err="1">
                <a:solidFill>
                  <a:schemeClr val="tx1"/>
                </a:solidFill>
                <a:latin typeface="Abadi MT Condensed Light" charset="0"/>
                <a:ea typeface="Abadi MT Condensed Light" charset="0"/>
                <a:cs typeface="Abadi MT Condensed Light" charset="0"/>
              </a:rPr>
              <a:t>Donahoe</a:t>
            </a:r>
            <a:r>
              <a:rPr lang="en-US" sz="2200" cap="none"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2200" b="1" i="1" cap="none" dirty="0">
                <a:solidFill>
                  <a:schemeClr val="tx1"/>
                </a:solidFill>
                <a:latin typeface="Abadi MT Condensed Light" charset="0"/>
                <a:ea typeface="Abadi MT Condensed Light" charset="0"/>
                <a:cs typeface="Abadi MT Condensed Light" charset="0"/>
              </a:rPr>
              <a:t>Lost Girl</a:t>
            </a:r>
            <a:r>
              <a:rPr lang="en-US" sz="2200" cap="none" dirty="0">
                <a:solidFill>
                  <a:schemeClr val="tx1"/>
                </a:solidFill>
                <a:latin typeface="Abadi MT Condensed Light" charset="0"/>
                <a:ea typeface="Abadi MT Condensed Light" charset="0"/>
                <a:cs typeface="Abadi MT Condensed Light" charset="0"/>
              </a:rPr>
              <a:t> by Kimberly </a:t>
            </a:r>
            <a:r>
              <a:rPr lang="en-US" sz="2200" cap="none" dirty="0" err="1">
                <a:solidFill>
                  <a:schemeClr val="tx1"/>
                </a:solidFill>
                <a:latin typeface="Abadi MT Condensed Light" charset="0"/>
                <a:ea typeface="Abadi MT Condensed Light" charset="0"/>
                <a:cs typeface="Abadi MT Condensed Light" charset="0"/>
              </a:rPr>
              <a:t>Belflower</a:t>
            </a:r>
            <a:r>
              <a:rPr lang="en-US" sz="2200" cap="none"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2200" b="1" i="1" cap="none" dirty="0">
                <a:solidFill>
                  <a:schemeClr val="tx1"/>
                </a:solidFill>
                <a:latin typeface="Abadi MT Condensed Light" charset="0"/>
                <a:ea typeface="Abadi MT Condensed Light" charset="0"/>
                <a:cs typeface="Abadi MT Condensed Light" charset="0"/>
              </a:rPr>
              <a:t>Rep Lab A Short-play Festival</a:t>
            </a:r>
            <a:r>
              <a:rPr lang="en-US" sz="2200" cap="none" dirty="0">
                <a:solidFill>
                  <a:schemeClr val="tx1"/>
                </a:solidFill>
                <a:latin typeface="Abadi MT Condensed Light" charset="0"/>
                <a:ea typeface="Abadi MT Condensed Light" charset="0"/>
                <a:cs typeface="Abadi MT Condensed Light" charset="0"/>
              </a:rPr>
              <a:t> Featuring The Rep’s Emerging Professional Residents </a:t>
            </a:r>
            <a:br>
              <a:rPr lang="en-US" dirty="0">
                <a:solidFill>
                  <a:schemeClr val="tx1"/>
                </a:solidFill>
                <a:latin typeface="Abadi MT Condensed Light" charset="0"/>
                <a:ea typeface="Abadi MT Condensed Light" charset="0"/>
                <a:cs typeface="Abadi MT Condensed Light" charset="0"/>
              </a:rPr>
            </a:br>
            <a:endParaRPr lang="en-US" dirty="0">
              <a:solidFill>
                <a:schemeClr val="tx1"/>
              </a:solidFill>
            </a:endParaRPr>
          </a:p>
        </p:txBody>
      </p:sp>
      <p:sp>
        <p:nvSpPr>
          <p:cNvPr id="19" name="Text Placeholder 18"/>
          <p:cNvSpPr>
            <a:spLocks noGrp="1"/>
          </p:cNvSpPr>
          <p:nvPr>
            <p:ph type="body" sz="quarter" idx="13"/>
          </p:nvPr>
        </p:nvSpPr>
        <p:spPr>
          <a:xfrm>
            <a:off x="7770379" y="2105402"/>
            <a:ext cx="3758005" cy="3208712"/>
          </a:xfrm>
        </p:spPr>
        <p:txBody>
          <a:bodyPr>
            <a:noAutofit/>
          </a:bodyPr>
          <a:lstStyle/>
          <a:p>
            <a:pPr algn="l">
              <a:spcBef>
                <a:spcPts val="0"/>
              </a:spcBef>
            </a:pPr>
            <a:r>
              <a:rPr lang="en-US" sz="1700" u="sng" dirty="0" err="1">
                <a:solidFill>
                  <a:schemeClr val="tx1"/>
                </a:solidFill>
                <a:latin typeface="Abadi MT Condensed Light" charset="0"/>
                <a:ea typeface="Abadi MT Condensed Light" charset="0"/>
                <a:cs typeface="Abadi MT Condensed Light" charset="0"/>
              </a:rPr>
              <a:t>Stackner</a:t>
            </a:r>
            <a:r>
              <a:rPr lang="en-US" sz="1700" u="sng" dirty="0">
                <a:solidFill>
                  <a:schemeClr val="tx1"/>
                </a:solidFill>
                <a:latin typeface="Abadi MT Condensed Light" charset="0"/>
                <a:ea typeface="Abadi MT Condensed Light" charset="0"/>
                <a:cs typeface="Abadi MT Condensed Light" charset="0"/>
              </a:rPr>
              <a:t> Cabaret</a:t>
            </a:r>
            <a:r>
              <a:rPr lang="en-US" sz="1700"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1700" b="1" i="1" cap="none" dirty="0">
                <a:solidFill>
                  <a:schemeClr val="tx1"/>
                </a:solidFill>
                <a:latin typeface="Abadi MT Condensed Light" charset="0"/>
                <a:ea typeface="Abadi MT Condensed Light" charset="0"/>
                <a:cs typeface="Abadi MT Condensed Light" charset="0"/>
              </a:rPr>
              <a:t>Songs For Nobodies</a:t>
            </a:r>
            <a:r>
              <a:rPr lang="en-US" sz="1700" cap="none" dirty="0">
                <a:solidFill>
                  <a:schemeClr val="tx1"/>
                </a:solidFill>
                <a:latin typeface="Abadi MT Condensed Light" charset="0"/>
                <a:ea typeface="Abadi MT Condensed Light" charset="0"/>
                <a:cs typeface="Abadi MT Condensed Light" charset="0"/>
              </a:rPr>
              <a:t> by Joanna Murray-smith </a:t>
            </a:r>
          </a:p>
          <a:p>
            <a:pPr marL="285750" indent="-285750" algn="l">
              <a:buFont typeface="Arial" charset="0"/>
              <a:buChar char="•"/>
            </a:pPr>
            <a:r>
              <a:rPr lang="en-US" sz="1700" b="1" i="1" cap="none" dirty="0">
                <a:solidFill>
                  <a:schemeClr val="tx1"/>
                </a:solidFill>
                <a:latin typeface="Abadi MT Condensed Light" charset="0"/>
                <a:ea typeface="Abadi MT Condensed Light" charset="0"/>
                <a:cs typeface="Abadi MT Condensed Light" charset="0"/>
              </a:rPr>
              <a:t>The All Night Strut!</a:t>
            </a:r>
            <a:r>
              <a:rPr lang="en-US" sz="1700" cap="none" dirty="0">
                <a:solidFill>
                  <a:schemeClr val="tx1"/>
                </a:solidFill>
                <a:latin typeface="Abadi MT Condensed Light" charset="0"/>
                <a:ea typeface="Abadi MT Condensed Light" charset="0"/>
                <a:cs typeface="Abadi MT Condensed Light" charset="0"/>
              </a:rPr>
              <a:t> By Fran Charnas </a:t>
            </a:r>
          </a:p>
          <a:p>
            <a:pPr marL="285750" indent="-285750" algn="l">
              <a:buFont typeface="Arial" charset="0"/>
              <a:buChar char="•"/>
            </a:pPr>
            <a:r>
              <a:rPr lang="en-US" sz="1700" b="1" i="1" cap="none" dirty="0">
                <a:solidFill>
                  <a:schemeClr val="tx1"/>
                </a:solidFill>
                <a:latin typeface="Abadi MT Condensed Light" charset="0"/>
                <a:ea typeface="Abadi MT Condensed Light" charset="0"/>
                <a:cs typeface="Abadi MT Condensed Light" charset="0"/>
              </a:rPr>
              <a:t>Mark Twain’s River Of Song</a:t>
            </a:r>
            <a:r>
              <a:rPr lang="en-US" sz="1700" cap="none" dirty="0">
                <a:solidFill>
                  <a:schemeClr val="tx1"/>
                </a:solidFill>
                <a:latin typeface="Abadi MT Condensed Light" charset="0"/>
                <a:ea typeface="Abadi MT Condensed Light" charset="0"/>
                <a:cs typeface="Abadi MT Condensed Light" charset="0"/>
              </a:rPr>
              <a:t> by Randal </a:t>
            </a:r>
            <a:r>
              <a:rPr lang="en-US" sz="1700" cap="none" dirty="0" err="1">
                <a:solidFill>
                  <a:schemeClr val="tx1"/>
                </a:solidFill>
                <a:latin typeface="Abadi MT Condensed Light" charset="0"/>
                <a:ea typeface="Abadi MT Condensed Light" charset="0"/>
                <a:cs typeface="Abadi MT Condensed Light" charset="0"/>
              </a:rPr>
              <a:t>Myler</a:t>
            </a:r>
            <a:r>
              <a:rPr lang="en-US" sz="1700" cap="none" dirty="0">
                <a:solidFill>
                  <a:schemeClr val="tx1"/>
                </a:solidFill>
                <a:latin typeface="Abadi MT Condensed Light" charset="0"/>
                <a:ea typeface="Abadi MT Condensed Light" charset="0"/>
                <a:cs typeface="Abadi MT Condensed Light" charset="0"/>
              </a:rPr>
              <a:t> and Dan </a:t>
            </a:r>
            <a:r>
              <a:rPr lang="en-US" sz="1700" cap="none" dirty="0" err="1">
                <a:solidFill>
                  <a:schemeClr val="tx1"/>
                </a:solidFill>
                <a:latin typeface="Abadi MT Condensed Light" charset="0"/>
                <a:ea typeface="Abadi MT Condensed Light" charset="0"/>
                <a:cs typeface="Abadi MT Condensed Light" charset="0"/>
              </a:rPr>
              <a:t>Wheetman</a:t>
            </a:r>
            <a:r>
              <a:rPr lang="en-US" sz="1700" cap="none"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1700" b="1" i="1" cap="none" dirty="0">
                <a:solidFill>
                  <a:schemeClr val="tx1"/>
                </a:solidFill>
                <a:latin typeface="Abadi MT Condensed Light" charset="0"/>
                <a:ea typeface="Abadi MT Condensed Light" charset="0"/>
                <a:cs typeface="Abadi MT Condensed Light" charset="0"/>
              </a:rPr>
              <a:t>Ring Of Fire: The Music Of Johnny Cash</a:t>
            </a:r>
            <a:r>
              <a:rPr lang="en-US" sz="1700" cap="none" dirty="0">
                <a:solidFill>
                  <a:schemeClr val="tx1"/>
                </a:solidFill>
                <a:latin typeface="Abadi MT Condensed Light" charset="0"/>
                <a:ea typeface="Abadi MT Condensed Light" charset="0"/>
                <a:cs typeface="Abadi MT Condensed Light" charset="0"/>
              </a:rPr>
              <a:t> by Richard </a:t>
            </a:r>
            <a:r>
              <a:rPr lang="en-US" sz="1700" cap="none" dirty="0" err="1">
                <a:solidFill>
                  <a:schemeClr val="tx1"/>
                </a:solidFill>
                <a:latin typeface="Abadi MT Condensed Light" charset="0"/>
                <a:ea typeface="Abadi MT Condensed Light" charset="0"/>
                <a:cs typeface="Abadi MT Condensed Light" charset="0"/>
              </a:rPr>
              <a:t>Maltby</a:t>
            </a:r>
            <a:r>
              <a:rPr lang="en-US" sz="1700" cap="none" dirty="0">
                <a:solidFill>
                  <a:schemeClr val="tx1"/>
                </a:solidFill>
                <a:latin typeface="Abadi MT Condensed Light" charset="0"/>
                <a:ea typeface="Abadi MT Condensed Light" charset="0"/>
                <a:cs typeface="Abadi MT Condensed Light" charset="0"/>
              </a:rPr>
              <a:t>, Jr. </a:t>
            </a:r>
          </a:p>
          <a:p>
            <a:pPr algn="l"/>
            <a:r>
              <a:rPr lang="en-US" sz="1700" u="sng" cap="none" dirty="0">
                <a:solidFill>
                  <a:schemeClr val="tx1"/>
                </a:solidFill>
                <a:latin typeface="Abadi MT Condensed Light" charset="0"/>
                <a:ea typeface="Abadi MT Condensed Light" charset="0"/>
                <a:cs typeface="Abadi MT Condensed Light" charset="0"/>
              </a:rPr>
              <a:t>PABST THEATER</a:t>
            </a:r>
            <a:r>
              <a:rPr lang="en-US" sz="1700" cap="none" dirty="0">
                <a:solidFill>
                  <a:schemeClr val="tx1"/>
                </a:solidFill>
                <a:latin typeface="Abadi MT Condensed Light" charset="0"/>
                <a:ea typeface="Abadi MT Condensed Light" charset="0"/>
                <a:cs typeface="Abadi MT Condensed Light" charset="0"/>
              </a:rPr>
              <a:t> </a:t>
            </a:r>
          </a:p>
          <a:p>
            <a:pPr marL="285750" indent="-285750" algn="l">
              <a:buFont typeface="Arial" charset="0"/>
              <a:buChar char="•"/>
            </a:pPr>
            <a:r>
              <a:rPr lang="en-US" sz="1700" b="1" i="1" cap="none" dirty="0">
                <a:solidFill>
                  <a:schemeClr val="tx1"/>
                </a:solidFill>
                <a:latin typeface="Abadi MT Condensed Light" charset="0"/>
                <a:ea typeface="Abadi MT Condensed Light" charset="0"/>
                <a:cs typeface="Abadi MT Condensed Light" charset="0"/>
              </a:rPr>
              <a:t>A Christmas Carol</a:t>
            </a:r>
            <a:r>
              <a:rPr lang="en-US" sz="1700" cap="none" dirty="0">
                <a:solidFill>
                  <a:schemeClr val="tx1"/>
                </a:solidFill>
                <a:latin typeface="Abadi MT Condensed Light" charset="0"/>
                <a:ea typeface="Abadi MT Condensed Light" charset="0"/>
                <a:cs typeface="Abadi MT Condensed Light" charset="0"/>
              </a:rPr>
              <a:t> Adapted By Mark Clements</a:t>
            </a:r>
            <a:endParaRPr lang="en-US" sz="1700" dirty="0"/>
          </a:p>
        </p:txBody>
      </p:sp>
      <p:sp>
        <p:nvSpPr>
          <p:cNvPr id="3" name="Slide Number Placeholder 2"/>
          <p:cNvSpPr>
            <a:spLocks noGrp="1"/>
          </p:cNvSpPr>
          <p:nvPr>
            <p:ph type="sldNum" sz="quarter" idx="12"/>
          </p:nvPr>
        </p:nvSpPr>
        <p:spPr>
          <a:xfrm>
            <a:off x="10776540" y="5857435"/>
            <a:ext cx="907186" cy="498470"/>
          </a:xfrm>
        </p:spPr>
        <p:txBody>
          <a:bodyPr/>
          <a:lstStyle/>
          <a:p>
            <a:fld id="{6D22F896-40B5-4ADD-8801-0D06FADFA095}" type="slidenum">
              <a:rPr lang="en-US" smtClean="0">
                <a:solidFill>
                  <a:schemeClr val="accent1">
                    <a:lumMod val="60000"/>
                    <a:lumOff val="40000"/>
                  </a:schemeClr>
                </a:solidFill>
              </a:rPr>
              <a:t>13</a:t>
            </a:fld>
            <a:endParaRPr lang="en-US" dirty="0">
              <a:solidFill>
                <a:schemeClr val="accent1">
                  <a:lumMod val="60000"/>
                  <a:lumOff val="40000"/>
                </a:schemeClr>
              </a:solidFill>
            </a:endParaRPr>
          </a:p>
        </p:txBody>
      </p:sp>
      <p:sp>
        <p:nvSpPr>
          <p:cNvPr id="7" name="TextBox 6"/>
          <p:cNvSpPr txBox="1"/>
          <p:nvPr/>
        </p:nvSpPr>
        <p:spPr>
          <a:xfrm>
            <a:off x="685801" y="5724939"/>
            <a:ext cx="8458199" cy="1905778"/>
          </a:xfrm>
          <a:prstGeom prst="rect">
            <a:avLst/>
          </a:prstGeom>
          <a:noFill/>
        </p:spPr>
        <p:txBody>
          <a:bodyPr wrap="square" rtlCol="0">
            <a:spAutoFit/>
          </a:bodyPr>
          <a:lstStyle/>
          <a:p>
            <a:pPr lvl="0"/>
            <a:r>
              <a:rPr lang="en-US" dirty="0">
                <a:ln>
                  <a:solidFill>
                    <a:schemeClr val="bg1"/>
                  </a:solidFill>
                </a:ln>
                <a:solidFill>
                  <a:schemeClr val="bg1"/>
                </a:solidFill>
                <a:latin typeface="Abadi MT Condensed Light" charset="0"/>
                <a:ea typeface="Abadi MT Condensed Light" charset="0"/>
                <a:cs typeface="Abadi MT Condensed Light" charset="0"/>
                <a:hlinkClick r:id="rId2"/>
              </a:rPr>
              <a:t>(“2018/2019 Season.”) </a:t>
            </a:r>
            <a:endParaRPr lang="en-US" dirty="0">
              <a:ln>
                <a:solidFill>
                  <a:schemeClr val="bg1"/>
                </a:solidFill>
              </a:ln>
              <a:solidFill>
                <a:schemeClr val="bg1"/>
              </a:solidFill>
              <a:latin typeface="Abadi MT Condensed Light" charset="0"/>
              <a:ea typeface="Abadi MT Condensed Light" charset="0"/>
              <a:cs typeface="Abadi MT Condensed Light" charset="0"/>
            </a:endParaRPr>
          </a:p>
          <a:p>
            <a:endParaRPr lang="en-US" sz="4800" dirty="0">
              <a:latin typeface="Abadi MT Condensed Light" charset="0"/>
              <a:ea typeface="Abadi MT Condensed Light" charset="0"/>
              <a:cs typeface="Abadi MT Condensed Light" charset="0"/>
            </a:endParaRPr>
          </a:p>
          <a:p>
            <a:endParaRPr lang="en-US" sz="5184" dirty="0"/>
          </a:p>
        </p:txBody>
      </p:sp>
    </p:spTree>
    <p:extLst>
      <p:ext uri="{BB962C8B-B14F-4D97-AF65-F5344CB8AC3E}">
        <p14:creationId xmlns:p14="http://schemas.microsoft.com/office/powerpoint/2010/main" val="1920487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p:cNvSpPr>
          <p:nvPr/>
        </p:nvSpPr>
        <p:spPr>
          <a:xfrm>
            <a:off x="10792621" y="5873709"/>
            <a:ext cx="907186" cy="498470"/>
          </a:xfrm>
          <a:prstGeom prst="rect">
            <a:avLst/>
          </a:prstGeom>
        </p:spPr>
        <p:txBody>
          <a:bodyPr vert="horz" lIns="91440" tIns="45720" rIns="91440" bIns="45720" rtlCol="0" anchor="ctr"/>
          <a:lstStyle>
            <a:defPPr>
              <a:defRPr lang="en-US"/>
            </a:defPPr>
            <a:lvl1pPr marL="0" algn="ctr" defTabSz="457171" rtl="0" eaLnBrk="1" latinLnBrk="0" hangingPunct="1">
              <a:defRPr sz="3200" kern="1200" cap="all" baseline="0">
                <a:solidFill>
                  <a:schemeClr val="accent1">
                    <a:lumMod val="50000"/>
                  </a:schemeClr>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a:lstStyle>
          <a:p>
            <a:r>
              <a:rPr lang="en-US" dirty="0">
                <a:solidFill>
                  <a:schemeClr val="accent1">
                    <a:lumMod val="60000"/>
                    <a:lumOff val="40000"/>
                  </a:schemeClr>
                </a:solidFill>
              </a:rPr>
              <a:t>14</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3078"/>
          <a:stretch/>
        </p:blipFill>
        <p:spPr>
          <a:xfrm>
            <a:off x="8783608" y="3068158"/>
            <a:ext cx="3029335" cy="220207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382" y="151763"/>
            <a:ext cx="3461285" cy="2309831"/>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1386" r="8978"/>
          <a:stretch/>
        </p:blipFill>
        <p:spPr>
          <a:xfrm>
            <a:off x="3014683" y="2922798"/>
            <a:ext cx="2338139" cy="224061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110" y="3092507"/>
            <a:ext cx="3004210" cy="225315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8507" y="230353"/>
            <a:ext cx="3483342" cy="2303271"/>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611" y="83257"/>
            <a:ext cx="3604086" cy="2703064"/>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388" y="3123141"/>
            <a:ext cx="2603814" cy="1952861"/>
          </a:xfrm>
          <a:prstGeom prst="rect">
            <a:avLst/>
          </a:prstGeom>
        </p:spPr>
      </p:pic>
      <p:sp>
        <p:nvSpPr>
          <p:cNvPr id="20" name="TextBox 19"/>
          <p:cNvSpPr txBox="1"/>
          <p:nvPr/>
        </p:nvSpPr>
        <p:spPr>
          <a:xfrm>
            <a:off x="166611" y="2760381"/>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9"/>
              </a:rPr>
              <a:t>In the Heights</a:t>
            </a:r>
            <a:endParaRPr lang="en-US" sz="1400" i="1" dirty="0">
              <a:latin typeface="Abadi MT Condensed Light" charset="0"/>
              <a:ea typeface="Abadi MT Condensed Light" charset="0"/>
              <a:cs typeface="Abadi MT Condensed Light" charset="0"/>
            </a:endParaRPr>
          </a:p>
        </p:txBody>
      </p:sp>
      <p:sp>
        <p:nvSpPr>
          <p:cNvPr id="21" name="TextBox 20"/>
          <p:cNvSpPr txBox="1"/>
          <p:nvPr/>
        </p:nvSpPr>
        <p:spPr>
          <a:xfrm>
            <a:off x="8088507" y="2514576"/>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10"/>
              </a:rPr>
              <a:t>Junk</a:t>
            </a:r>
            <a:endParaRPr lang="en-US" sz="1400" i="1" dirty="0">
              <a:latin typeface="Abadi MT Condensed Light" charset="0"/>
              <a:ea typeface="Abadi MT Condensed Light" charset="0"/>
              <a:cs typeface="Abadi MT Condensed Light" charset="0"/>
            </a:endParaRPr>
          </a:p>
        </p:txBody>
      </p:sp>
      <p:sp>
        <p:nvSpPr>
          <p:cNvPr id="22" name="TextBox 21"/>
          <p:cNvSpPr txBox="1"/>
          <p:nvPr/>
        </p:nvSpPr>
        <p:spPr>
          <a:xfrm>
            <a:off x="5563620" y="5332728"/>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11"/>
              </a:rPr>
              <a:t>The Chinese Lady</a:t>
            </a:r>
            <a:endParaRPr lang="en-US" sz="1400" i="1" dirty="0">
              <a:latin typeface="Abadi MT Condensed Light" charset="0"/>
              <a:ea typeface="Abadi MT Condensed Light" charset="0"/>
              <a:cs typeface="Abadi MT Condensed Light" charset="0"/>
            </a:endParaRPr>
          </a:p>
        </p:txBody>
      </p:sp>
      <p:sp>
        <p:nvSpPr>
          <p:cNvPr id="25" name="TextBox 24"/>
          <p:cNvSpPr txBox="1"/>
          <p:nvPr/>
        </p:nvSpPr>
        <p:spPr>
          <a:xfrm>
            <a:off x="2981410" y="5085730"/>
            <a:ext cx="2404684"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12"/>
              </a:rPr>
              <a:t>August Wilson’s Two Trains Running</a:t>
            </a:r>
            <a:endParaRPr lang="en-US" sz="1400" i="1" dirty="0">
              <a:latin typeface="Abadi MT Condensed Light" charset="0"/>
              <a:ea typeface="Abadi MT Condensed Light" charset="0"/>
              <a:cs typeface="Abadi MT Condensed Light" charset="0"/>
            </a:endParaRPr>
          </a:p>
        </p:txBody>
      </p:sp>
      <p:sp>
        <p:nvSpPr>
          <p:cNvPr id="26" name="TextBox 25"/>
          <p:cNvSpPr txBox="1"/>
          <p:nvPr/>
        </p:nvSpPr>
        <p:spPr>
          <a:xfrm>
            <a:off x="8808439" y="5270699"/>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13"/>
              </a:rPr>
              <a:t>Songs for Nobodies</a:t>
            </a:r>
            <a:endParaRPr lang="en-US" sz="1400" i="1" dirty="0">
              <a:latin typeface="Abadi MT Condensed Light" charset="0"/>
              <a:ea typeface="Abadi MT Condensed Light" charset="0"/>
              <a:cs typeface="Abadi MT Condensed Light" charset="0"/>
            </a:endParaRPr>
          </a:p>
        </p:txBody>
      </p:sp>
      <p:sp>
        <p:nvSpPr>
          <p:cNvPr id="27" name="TextBox 26"/>
          <p:cNvSpPr txBox="1"/>
          <p:nvPr/>
        </p:nvSpPr>
        <p:spPr>
          <a:xfrm>
            <a:off x="4106487" y="2419701"/>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14"/>
              </a:rPr>
              <a:t>Guards at the Taj</a:t>
            </a:r>
            <a:endParaRPr lang="en-US" sz="1400" i="1" dirty="0">
              <a:latin typeface="Abadi MT Condensed Light" charset="0"/>
              <a:ea typeface="Abadi MT Condensed Light" charset="0"/>
              <a:cs typeface="Abadi MT Condensed Light" charset="0"/>
            </a:endParaRPr>
          </a:p>
        </p:txBody>
      </p:sp>
      <p:sp>
        <p:nvSpPr>
          <p:cNvPr id="28" name="Rectangle 27"/>
          <p:cNvSpPr/>
          <p:nvPr/>
        </p:nvSpPr>
        <p:spPr>
          <a:xfrm>
            <a:off x="201795" y="5085869"/>
            <a:ext cx="2692477" cy="307777"/>
          </a:xfrm>
          <a:prstGeom prst="rect">
            <a:avLst/>
          </a:prstGeom>
        </p:spPr>
        <p:txBody>
          <a:bodyPr wrap="square">
            <a:spAutoFit/>
          </a:bodyPr>
          <a:lstStyle/>
          <a:p>
            <a:r>
              <a:rPr lang="en-US" sz="1400" b="1" i="1" dirty="0">
                <a:latin typeface="Abadi MT Condensed Light" charset="0"/>
                <a:ea typeface="Abadi MT Condensed Light" charset="0"/>
                <a:cs typeface="Abadi MT Condensed Light" charset="0"/>
                <a:hlinkClick r:id="rId15"/>
              </a:rPr>
              <a:t>Ring of Fire: The Music Of Johnny Cash</a:t>
            </a:r>
            <a:endParaRPr lang="en-US" sz="1400" i="1" dirty="0">
              <a:latin typeface="Abadi MT Condensed Light" charset="0"/>
              <a:ea typeface="Abadi MT Condensed Light" charset="0"/>
              <a:cs typeface="Abadi MT Condensed Light" charset="0"/>
            </a:endParaRPr>
          </a:p>
        </p:txBody>
      </p:sp>
    </p:spTree>
    <p:extLst>
      <p:ext uri="{BB962C8B-B14F-4D97-AF65-F5344CB8AC3E}">
        <p14:creationId xmlns:p14="http://schemas.microsoft.com/office/powerpoint/2010/main" val="76979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p:cNvSpPr>
          <p:nvPr/>
        </p:nvSpPr>
        <p:spPr>
          <a:xfrm>
            <a:off x="10792621" y="5873709"/>
            <a:ext cx="907186" cy="498470"/>
          </a:xfrm>
          <a:prstGeom prst="rect">
            <a:avLst/>
          </a:prstGeom>
        </p:spPr>
        <p:txBody>
          <a:bodyPr vert="horz" lIns="91440" tIns="45720" rIns="91440" bIns="45720" rtlCol="0" anchor="ctr"/>
          <a:lstStyle>
            <a:defPPr>
              <a:defRPr lang="en-US"/>
            </a:defPPr>
            <a:lvl1pPr marL="0" algn="ctr" defTabSz="457171" rtl="0" eaLnBrk="1" latinLnBrk="0" hangingPunct="1">
              <a:defRPr sz="3200" kern="1200" cap="all" baseline="0">
                <a:solidFill>
                  <a:schemeClr val="accent1">
                    <a:lumMod val="50000"/>
                  </a:schemeClr>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a:lstStyle>
          <a:p>
            <a:r>
              <a:rPr lang="en-US" dirty="0">
                <a:solidFill>
                  <a:schemeClr val="accent1">
                    <a:lumMod val="60000"/>
                    <a:lumOff val="40000"/>
                  </a:schemeClr>
                </a:solidFill>
              </a:rPr>
              <a:t>14</a:t>
            </a:r>
          </a:p>
        </p:txBody>
      </p:sp>
      <p:sp>
        <p:nvSpPr>
          <p:cNvPr id="20" name="TextBox 19"/>
          <p:cNvSpPr txBox="1"/>
          <p:nvPr/>
        </p:nvSpPr>
        <p:spPr>
          <a:xfrm>
            <a:off x="143296" y="2248997"/>
            <a:ext cx="2526858"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2"/>
              </a:rPr>
              <a:t>Miss Bennet: Christmas At Pemberley</a:t>
            </a:r>
            <a:endParaRPr lang="en-US" sz="1400" b="1" i="1" dirty="0">
              <a:latin typeface="Abadi MT Condensed Light" charset="0"/>
              <a:ea typeface="Abadi MT Condensed Light" charset="0"/>
              <a:cs typeface="Abadi MT Condensed Light" charset="0"/>
            </a:endParaRPr>
          </a:p>
        </p:txBody>
      </p:sp>
      <p:sp>
        <p:nvSpPr>
          <p:cNvPr id="21" name="TextBox 20"/>
          <p:cNvSpPr txBox="1"/>
          <p:nvPr/>
        </p:nvSpPr>
        <p:spPr>
          <a:xfrm>
            <a:off x="4699244" y="2172606"/>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3"/>
              </a:rPr>
              <a:t>Mark Twain’s River of Song</a:t>
            </a:r>
            <a:endParaRPr lang="en-US" sz="1400" i="1" dirty="0">
              <a:latin typeface="Abadi MT Condensed Light" charset="0"/>
              <a:ea typeface="Abadi MT Condensed Light" charset="0"/>
              <a:cs typeface="Abadi MT Condensed Light" charset="0"/>
            </a:endParaRPr>
          </a:p>
        </p:txBody>
      </p:sp>
      <p:sp>
        <p:nvSpPr>
          <p:cNvPr id="23" name="TextBox 22"/>
          <p:cNvSpPr txBox="1"/>
          <p:nvPr/>
        </p:nvSpPr>
        <p:spPr>
          <a:xfrm>
            <a:off x="8117212" y="5106272"/>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4"/>
              </a:rPr>
              <a:t>A Christmas Carol</a:t>
            </a:r>
            <a:endParaRPr lang="en-US" sz="1400" i="1" dirty="0">
              <a:latin typeface="Abadi MT Condensed Light" charset="0"/>
              <a:ea typeface="Abadi MT Condensed Light" charset="0"/>
              <a:cs typeface="Abadi MT Condensed Light" charset="0"/>
            </a:endParaRPr>
          </a:p>
        </p:txBody>
      </p:sp>
      <p:sp>
        <p:nvSpPr>
          <p:cNvPr id="25" name="TextBox 24"/>
          <p:cNvSpPr txBox="1"/>
          <p:nvPr/>
        </p:nvSpPr>
        <p:spPr>
          <a:xfrm>
            <a:off x="8340811" y="2178146"/>
            <a:ext cx="2404684"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5"/>
              </a:rPr>
              <a:t>Every Brilliant Thing</a:t>
            </a:r>
            <a:endParaRPr lang="en-US" sz="1400" i="1" dirty="0">
              <a:latin typeface="Abadi MT Condensed Light" charset="0"/>
              <a:ea typeface="Abadi MT Condensed Light" charset="0"/>
              <a:cs typeface="Abadi MT Condensed Light" charset="0"/>
            </a:endParaRPr>
          </a:p>
        </p:txBody>
      </p:sp>
      <p:sp>
        <p:nvSpPr>
          <p:cNvPr id="27" name="TextBox 26"/>
          <p:cNvSpPr txBox="1"/>
          <p:nvPr/>
        </p:nvSpPr>
        <p:spPr>
          <a:xfrm>
            <a:off x="6605182" y="3161949"/>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6"/>
              </a:rPr>
              <a:t>The All Night Strut</a:t>
            </a:r>
            <a:endParaRPr lang="en-US" sz="1400" i="1" dirty="0">
              <a:latin typeface="Abadi MT Condensed Light" charset="0"/>
              <a:ea typeface="Abadi MT Condensed Light" charset="0"/>
              <a:cs typeface="Abadi MT Condensed Light" charset="0"/>
            </a:endParaRPr>
          </a:p>
        </p:txBody>
      </p:sp>
      <p:sp>
        <p:nvSpPr>
          <p:cNvPr id="28" name="Rectangle 27"/>
          <p:cNvSpPr/>
          <p:nvPr/>
        </p:nvSpPr>
        <p:spPr>
          <a:xfrm>
            <a:off x="106225" y="5109204"/>
            <a:ext cx="724044" cy="307777"/>
          </a:xfrm>
          <a:prstGeom prst="rect">
            <a:avLst/>
          </a:prstGeom>
        </p:spPr>
        <p:txBody>
          <a:bodyPr wrap="none">
            <a:spAutoFit/>
          </a:bodyPr>
          <a:lstStyle/>
          <a:p>
            <a:r>
              <a:rPr lang="en-US" sz="1400" b="1" i="1" dirty="0">
                <a:latin typeface="Abadi MT Condensed Light" charset="0"/>
                <a:ea typeface="Abadi MT Condensed Light" charset="0"/>
                <a:cs typeface="Abadi MT Condensed Light" charset="0"/>
                <a:hlinkClick r:id="rId7"/>
              </a:rPr>
              <a:t>Lost Girl </a:t>
            </a:r>
            <a:endParaRPr lang="en-US" sz="1400" i="1" dirty="0">
              <a:latin typeface="Abadi MT Condensed Light" charset="0"/>
              <a:ea typeface="Abadi MT Condensed Light" charset="0"/>
              <a:cs typeface="Abadi MT Condensed Light" charset="0"/>
            </a:endParaRPr>
          </a:p>
        </p:txBody>
      </p:sp>
      <p:sp>
        <p:nvSpPr>
          <p:cNvPr id="29" name="TextBox 28"/>
          <p:cNvSpPr txBox="1"/>
          <p:nvPr/>
        </p:nvSpPr>
        <p:spPr>
          <a:xfrm>
            <a:off x="2796518" y="5290425"/>
            <a:ext cx="2105279" cy="307777"/>
          </a:xfrm>
          <a:prstGeom prst="rect">
            <a:avLst/>
          </a:prstGeom>
          <a:noFill/>
        </p:spPr>
        <p:txBody>
          <a:bodyPr wrap="square" rtlCol="0">
            <a:spAutoFit/>
          </a:bodyPr>
          <a:lstStyle/>
          <a:p>
            <a:r>
              <a:rPr lang="en-US" sz="1400" b="1" i="1" dirty="0">
                <a:latin typeface="Abadi MT Condensed Light" charset="0"/>
                <a:ea typeface="Abadi MT Condensed Light" charset="0"/>
                <a:cs typeface="Abadi MT Condensed Light" charset="0"/>
                <a:hlinkClick r:id="rId8"/>
              </a:rPr>
              <a:t>Things I Know To Be True</a:t>
            </a:r>
            <a:endParaRPr lang="en-US" sz="1400" i="1" dirty="0">
              <a:latin typeface="Abadi MT Condensed Light" charset="0"/>
              <a:ea typeface="Abadi MT Condensed Light" charset="0"/>
              <a:cs typeface="Abadi MT Condensed Light" charset="0"/>
            </a:endParaRPr>
          </a:p>
        </p:txBody>
      </p:sp>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903" t="15604" r="903" b="10440"/>
          <a:stretch/>
        </p:blipFill>
        <p:spPr>
          <a:xfrm>
            <a:off x="3224165" y="2771321"/>
            <a:ext cx="3381017" cy="1875343"/>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0811" y="47049"/>
            <a:ext cx="3201647" cy="2131097"/>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5479" y="86562"/>
            <a:ext cx="3192151" cy="2124775"/>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511" y="2749280"/>
            <a:ext cx="3142654" cy="2356991"/>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294" y="36034"/>
            <a:ext cx="3947747" cy="221295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88563" y="4728117"/>
            <a:ext cx="3068569" cy="1726310"/>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84380" y="2749281"/>
            <a:ext cx="3615427" cy="2381705"/>
          </a:xfrm>
          <a:prstGeom prst="rect">
            <a:avLst/>
          </a:prstGeom>
        </p:spPr>
      </p:pic>
    </p:spTree>
    <p:extLst>
      <p:ext uri="{BB962C8B-B14F-4D97-AF65-F5344CB8AC3E}">
        <p14:creationId xmlns:p14="http://schemas.microsoft.com/office/powerpoint/2010/main" val="1032391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061057"/>
            <a:ext cx="10396882" cy="1151965"/>
          </a:xfrm>
        </p:spPr>
        <p:txBody>
          <a:bodyPr>
            <a:normAutofit fontScale="90000"/>
          </a:bodyPr>
          <a:lstStyle/>
          <a:p>
            <a:br>
              <a:rPr lang="en-US" cap="none" dirty="0">
                <a:latin typeface="Abadi MT Condensed Extra Bold" charset="0"/>
                <a:ea typeface="Abadi MT Condensed Extra Bold" charset="0"/>
                <a:cs typeface="Abadi MT Condensed Extra Bold" charset="0"/>
              </a:rPr>
            </a:br>
            <a:r>
              <a:rPr lang="en-US" cap="none" dirty="0">
                <a:latin typeface="Abadi MT Condensed Extra Bold" charset="0"/>
                <a:ea typeface="Abadi MT Condensed Extra Bold" charset="0"/>
                <a:cs typeface="Abadi MT Condensed Extra Bold" charset="0"/>
              </a:rPr>
              <a:t>The Milwaukee Repertory’s 65</a:t>
            </a:r>
            <a:r>
              <a:rPr lang="en-US" cap="none" baseline="30000" dirty="0">
                <a:latin typeface="Abadi MT Condensed Extra Bold" charset="0"/>
                <a:ea typeface="Abadi MT Condensed Extra Bold" charset="0"/>
                <a:cs typeface="Abadi MT Condensed Extra Bold" charset="0"/>
              </a:rPr>
              <a:t>th</a:t>
            </a:r>
            <a:r>
              <a:rPr lang="en-US" cap="none" dirty="0">
                <a:latin typeface="Abadi MT Condensed Extra Bold" charset="0"/>
                <a:ea typeface="Abadi MT Condensed Extra Bold" charset="0"/>
                <a:cs typeface="Abadi MT Condensed Extra Bold" charset="0"/>
              </a:rPr>
              <a:t> Season (2018-2019) Report</a:t>
            </a:r>
            <a:br>
              <a:rPr lang="en-US" cap="none" dirty="0">
                <a:latin typeface="Abadi MT Condensed Light" charset="0"/>
                <a:ea typeface="Abadi MT Condensed Light" charset="0"/>
                <a:cs typeface="Abadi MT Condensed Light" charset="0"/>
              </a:rPr>
            </a:br>
            <a:br>
              <a:rPr lang="en-US" cap="none" dirty="0">
                <a:latin typeface="Abadi MT Condensed Extra Bold" charset="0"/>
                <a:ea typeface="Abadi MT Condensed Extra Bold" charset="0"/>
                <a:cs typeface="Abadi MT Condensed Extra Bold" charset="0"/>
              </a:rPr>
            </a:b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p:txBody>
          <a:bodyPr>
            <a:normAutofit lnSpcReduction="10000"/>
          </a:bodyPr>
          <a:lstStyle/>
          <a:p>
            <a:pPr lvl="0"/>
            <a:r>
              <a:rPr lang="en-US" sz="2400" cap="none" dirty="0">
                <a:latin typeface="Abadi MT Condensed Light" charset="0"/>
                <a:ea typeface="Abadi MT Condensed Light" charset="0"/>
                <a:cs typeface="Abadi MT Condensed Light" charset="0"/>
              </a:rPr>
              <a:t>“Our 65th anniversary season features one of the largest seasons produced by the Rep in more than a decade featuring 15 productions across 4 theaters with nearly 700 performances” </a:t>
            </a:r>
            <a:r>
              <a:rPr lang="mr-IN" sz="2400" cap="none" dirty="0">
                <a:latin typeface="Abadi MT Condensed Light" charset="0"/>
                <a:ea typeface="Abadi MT Condensed Light" charset="0"/>
                <a:cs typeface="Abadi MT Condensed Light" charset="0"/>
              </a:rPr>
              <a:t>–</a:t>
            </a:r>
            <a:r>
              <a:rPr lang="en-US" sz="2400" cap="none" dirty="0">
                <a:latin typeface="Abadi MT Condensed Light" charset="0"/>
                <a:ea typeface="Abadi MT Condensed Light" charset="0"/>
                <a:cs typeface="Abadi MT Condensed Light" charset="0"/>
              </a:rPr>
              <a:t> The Milwaukee Repertory Theater</a:t>
            </a:r>
            <a:endParaRPr lang="en-US" cap="none" dirty="0">
              <a:latin typeface="Abadi MT Condensed Light" charset="0"/>
              <a:ea typeface="Abadi MT Condensed Light" charset="0"/>
              <a:cs typeface="Abadi MT Condensed Light" charset="0"/>
            </a:endParaRPr>
          </a:p>
          <a:p>
            <a:pPr lvl="0"/>
            <a:r>
              <a:rPr lang="en-US" sz="2400" cap="none" dirty="0">
                <a:latin typeface="Abadi MT Condensed Light" charset="0"/>
                <a:ea typeface="Abadi MT Condensed Light" charset="0"/>
                <a:cs typeface="Abadi MT Condensed Light" charset="0"/>
              </a:rPr>
              <a:t>These productions attempted to draw in diverse audiences with productions that are written and produced by a representative group. </a:t>
            </a:r>
            <a:endParaRPr lang="en-US" cap="none" dirty="0">
              <a:latin typeface="Abadi MT Condensed Light" charset="0"/>
              <a:ea typeface="Abadi MT Condensed Light" charset="0"/>
              <a:cs typeface="Abadi MT Condensed Light" charset="0"/>
            </a:endParaRPr>
          </a:p>
          <a:p>
            <a:pPr lvl="0"/>
            <a:r>
              <a:rPr lang="en-US" sz="2400" cap="none" dirty="0">
                <a:latin typeface="Abadi MT Condensed Light" charset="0"/>
                <a:ea typeface="Abadi MT Condensed Light" charset="0"/>
                <a:cs typeface="Abadi MT Condensed Light" charset="0"/>
              </a:rPr>
              <a:t>Some stand outs that feature diverse casts and stories: </a:t>
            </a:r>
          </a:p>
          <a:p>
            <a:pPr lvl="1"/>
            <a:r>
              <a:rPr lang="en-US" sz="2000" i="1" cap="none" dirty="0">
                <a:latin typeface="Abadi MT Condensed Light" charset="0"/>
                <a:ea typeface="Abadi MT Condensed Light" charset="0"/>
                <a:cs typeface="Abadi MT Condensed Light" charset="0"/>
              </a:rPr>
              <a:t>In The Heights, Guards At The Taj, Junk, The Chinese Lady, August Wilson’s Two Trains Running</a:t>
            </a:r>
            <a:endParaRPr lang="en-US" sz="1600" cap="none" dirty="0">
              <a:latin typeface="Abadi MT Condensed Light" charset="0"/>
              <a:ea typeface="Abadi MT Condensed Light" charset="0"/>
              <a:cs typeface="Abadi MT Condensed Light" charset="0"/>
            </a:endParaRPr>
          </a:p>
        </p:txBody>
      </p:sp>
      <p:sp>
        <p:nvSpPr>
          <p:cNvPr id="4" name="Slide Number Placeholder 3"/>
          <p:cNvSpPr>
            <a:spLocks noGrp="1"/>
          </p:cNvSpPr>
          <p:nvPr>
            <p:ph type="sldNum" sz="quarter" idx="12"/>
          </p:nvPr>
        </p:nvSpPr>
        <p:spPr>
          <a:xfrm>
            <a:off x="10775994" y="5857087"/>
            <a:ext cx="907186" cy="498470"/>
          </a:xfrm>
        </p:spPr>
        <p:txBody>
          <a:bodyPr/>
          <a:lstStyle/>
          <a:p>
            <a:fld id="{6D22F896-40B5-4ADD-8801-0D06FADFA095}" type="slidenum">
              <a:rPr lang="en-US" smtClean="0">
                <a:solidFill>
                  <a:schemeClr val="accent1">
                    <a:lumMod val="60000"/>
                    <a:lumOff val="40000"/>
                  </a:schemeClr>
                </a:solidFill>
              </a:rPr>
              <a:t>16</a:t>
            </a:fld>
            <a:endParaRPr lang="en-US" dirty="0">
              <a:solidFill>
                <a:schemeClr val="accent1">
                  <a:lumMod val="60000"/>
                  <a:lumOff val="40000"/>
                </a:schemeClr>
              </a:solidFill>
            </a:endParaRPr>
          </a:p>
        </p:txBody>
      </p:sp>
      <p:sp>
        <p:nvSpPr>
          <p:cNvPr id="5" name="TextBox 4"/>
          <p:cNvSpPr txBox="1"/>
          <p:nvPr/>
        </p:nvSpPr>
        <p:spPr>
          <a:xfrm>
            <a:off x="685801" y="5724939"/>
            <a:ext cx="8458199" cy="1905778"/>
          </a:xfrm>
          <a:prstGeom prst="rect">
            <a:avLst/>
          </a:prstGeom>
          <a:noFill/>
        </p:spPr>
        <p:txBody>
          <a:bodyPr wrap="square" rtlCol="0">
            <a:spAutoFit/>
          </a:bodyPr>
          <a:lstStyle/>
          <a:p>
            <a:pPr lvl="0"/>
            <a:r>
              <a:rPr lang="en-US" dirty="0">
                <a:ln>
                  <a:solidFill>
                    <a:schemeClr val="bg1"/>
                  </a:solidFill>
                </a:ln>
                <a:solidFill>
                  <a:schemeClr val="bg1"/>
                </a:solidFill>
                <a:latin typeface="Abadi MT Condensed Light" charset="0"/>
                <a:ea typeface="Abadi MT Condensed Light" charset="0"/>
                <a:cs typeface="Abadi MT Condensed Light" charset="0"/>
                <a:hlinkClick r:id="rId2"/>
              </a:rPr>
              <a:t>(“2018/2019 Season.”) </a:t>
            </a:r>
            <a:endParaRPr lang="en-US" dirty="0">
              <a:ln>
                <a:solidFill>
                  <a:schemeClr val="bg1"/>
                </a:solidFill>
              </a:ln>
              <a:solidFill>
                <a:schemeClr val="bg1"/>
              </a:solidFill>
              <a:latin typeface="Abadi MT Condensed Light" charset="0"/>
              <a:ea typeface="Abadi MT Condensed Light" charset="0"/>
              <a:cs typeface="Abadi MT Condensed Light" charset="0"/>
            </a:endParaRPr>
          </a:p>
          <a:p>
            <a:endParaRPr lang="en-US" sz="4800" dirty="0">
              <a:latin typeface="Abadi MT Condensed Light" charset="0"/>
              <a:ea typeface="Abadi MT Condensed Light" charset="0"/>
              <a:cs typeface="Abadi MT Condensed Light" charset="0"/>
            </a:endParaRPr>
          </a:p>
          <a:p>
            <a:endParaRPr lang="en-US" sz="5184" dirty="0"/>
          </a:p>
        </p:txBody>
      </p:sp>
    </p:spTree>
    <p:extLst>
      <p:ext uri="{BB962C8B-B14F-4D97-AF65-F5344CB8AC3E}">
        <p14:creationId xmlns:p14="http://schemas.microsoft.com/office/powerpoint/2010/main" val="1075969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32435" y="454516"/>
            <a:ext cx="5346251" cy="679994"/>
          </a:xfrm>
        </p:spPr>
        <p:txBody>
          <a:bodyPr/>
          <a:lstStyle/>
          <a:p>
            <a:r>
              <a:rPr lang="en-US" sz="3600" dirty="0">
                <a:latin typeface="Abadi MT Condensed Extra Bold" charset="0"/>
                <a:ea typeface="Abadi MT Condensed Extra Bold" charset="0"/>
                <a:cs typeface="Abadi MT Condensed Extra Bold" charset="0"/>
              </a:rPr>
              <a:t>First Season (1954-1955)</a:t>
            </a:r>
          </a:p>
        </p:txBody>
      </p:sp>
      <p:sp>
        <p:nvSpPr>
          <p:cNvPr id="3" name="Content Placeholder 2"/>
          <p:cNvSpPr>
            <a:spLocks noGrp="1"/>
          </p:cNvSpPr>
          <p:nvPr>
            <p:ph sz="quarter" idx="13"/>
          </p:nvPr>
        </p:nvSpPr>
        <p:spPr>
          <a:xfrm>
            <a:off x="661204" y="1134510"/>
            <a:ext cx="5088712" cy="4502552"/>
          </a:xfrm>
        </p:spPr>
        <p:txBody>
          <a:bodyPr>
            <a:normAutofit fontScale="32500" lnSpcReduction="20000"/>
          </a:bodyPr>
          <a:lstStyle/>
          <a:p>
            <a:pPr marL="228618" lvl="1">
              <a:spcBef>
                <a:spcPts val="1000"/>
              </a:spcBef>
            </a:pPr>
            <a:r>
              <a:rPr lang="en-US" sz="5800" cap="none" dirty="0">
                <a:latin typeface="Abadi MT Condensed Light" charset="0"/>
                <a:ea typeface="Abadi MT Condensed Light" charset="0"/>
                <a:cs typeface="Abadi MT Condensed Light" charset="0"/>
              </a:rPr>
              <a:t>10 straight plays were produced. </a:t>
            </a:r>
          </a:p>
          <a:p>
            <a:pPr marL="228618" lvl="1">
              <a:spcBef>
                <a:spcPts val="1000"/>
              </a:spcBef>
            </a:pPr>
            <a:r>
              <a:rPr lang="en-US" sz="5800" cap="none" dirty="0">
                <a:latin typeface="Abadi MT Condensed Light" charset="0"/>
                <a:ea typeface="Abadi MT Condensed Light" charset="0"/>
                <a:cs typeface="Abadi MT Condensed Light" charset="0"/>
              </a:rPr>
              <a:t>1 Variety Show</a:t>
            </a:r>
          </a:p>
          <a:p>
            <a:pPr marL="228618" lvl="1">
              <a:spcBef>
                <a:spcPts val="1000"/>
              </a:spcBef>
            </a:pPr>
            <a:r>
              <a:rPr lang="en-US" sz="5800" cap="none" dirty="0">
                <a:latin typeface="Abadi MT Condensed Light" charset="0"/>
                <a:ea typeface="Abadi MT Condensed Light" charset="0"/>
                <a:cs typeface="Abadi MT Condensed Light" charset="0"/>
              </a:rPr>
              <a:t>Combined cast of 10 shows = 95 people</a:t>
            </a:r>
          </a:p>
          <a:p>
            <a:pPr marL="685854" lvl="2">
              <a:spcBef>
                <a:spcPts val="1000"/>
              </a:spcBef>
            </a:pPr>
            <a:r>
              <a:rPr lang="en-US" sz="5800" cap="none" dirty="0">
                <a:latin typeface="Abadi MT Condensed Light" charset="0"/>
                <a:ea typeface="Abadi MT Condensed Light" charset="0"/>
                <a:cs typeface="Abadi MT Condensed Light" charset="0"/>
              </a:rPr>
              <a:t>Every cast member was white. </a:t>
            </a:r>
          </a:p>
          <a:p>
            <a:pPr lvl="0"/>
            <a:r>
              <a:rPr lang="en-US" sz="5800" cap="none" dirty="0">
                <a:latin typeface="Abadi MT Condensed Light" charset="0"/>
                <a:ea typeface="Abadi MT Condensed Light" charset="0"/>
                <a:cs typeface="Abadi MT Condensed Light" charset="0"/>
              </a:rPr>
              <a:t>9 out of 11 productions were directed by the resident director Hale </a:t>
            </a:r>
            <a:r>
              <a:rPr lang="en-US" sz="5800" cap="none" dirty="0" err="1">
                <a:latin typeface="Abadi MT Condensed Light" charset="0"/>
                <a:ea typeface="Abadi MT Condensed Light" charset="0"/>
                <a:cs typeface="Abadi MT Condensed Light" charset="0"/>
              </a:rPr>
              <a:t>McKeen</a:t>
            </a:r>
            <a:r>
              <a:rPr lang="en-US" sz="5800" cap="none" dirty="0">
                <a:latin typeface="Abadi MT Condensed Light" charset="0"/>
                <a:ea typeface="Abadi MT Condensed Light" charset="0"/>
                <a:cs typeface="Abadi MT Condensed Light" charset="0"/>
              </a:rPr>
              <a:t>, one by Mary John and the variety show by Catherine </a:t>
            </a:r>
            <a:r>
              <a:rPr lang="en-US" sz="5800" cap="none" dirty="0" err="1">
                <a:latin typeface="Abadi MT Condensed Light" charset="0"/>
                <a:ea typeface="Abadi MT Condensed Light" charset="0"/>
                <a:cs typeface="Abadi MT Condensed Light" charset="0"/>
              </a:rPr>
              <a:t>Kight</a:t>
            </a:r>
            <a:r>
              <a:rPr lang="en-US" sz="5800" cap="none" dirty="0">
                <a:latin typeface="Abadi MT Condensed Light" charset="0"/>
                <a:ea typeface="Abadi MT Condensed Light" charset="0"/>
                <a:cs typeface="Abadi MT Condensed Light" charset="0"/>
              </a:rPr>
              <a:t> (all white).</a:t>
            </a:r>
          </a:p>
          <a:p>
            <a:pPr lvl="0"/>
            <a:r>
              <a:rPr lang="en-US" sz="5800" cap="none" dirty="0">
                <a:latin typeface="Abadi MT Condensed Light" charset="0"/>
                <a:ea typeface="Abadi MT Condensed Light" charset="0"/>
                <a:cs typeface="Abadi MT Condensed Light" charset="0"/>
              </a:rPr>
              <a:t>Playwrights were all white and male except for </a:t>
            </a:r>
            <a:r>
              <a:rPr lang="en-US" sz="5800" b="1" i="1" cap="none" dirty="0">
                <a:latin typeface="Abadi MT Condensed Light" charset="0"/>
                <a:ea typeface="Abadi MT Condensed Light" charset="0"/>
                <a:cs typeface="Abadi MT Condensed Light" charset="0"/>
              </a:rPr>
              <a:t>Late Love </a:t>
            </a:r>
            <a:r>
              <a:rPr lang="en-US" sz="5800" cap="none" dirty="0">
                <a:latin typeface="Abadi MT Condensed Light" charset="0"/>
                <a:ea typeface="Abadi MT Condensed Light" charset="0"/>
                <a:cs typeface="Abadi MT Condensed Light" charset="0"/>
              </a:rPr>
              <a:t>by Rosemary Casey, a white female. </a:t>
            </a:r>
          </a:p>
          <a:p>
            <a:pPr marL="228618" lvl="1">
              <a:spcBef>
                <a:spcPts val="1000"/>
              </a:spcBef>
            </a:pPr>
            <a:endParaRPr lang="en-US" dirty="0"/>
          </a:p>
          <a:p>
            <a:endParaRPr lang="en-US" dirty="0"/>
          </a:p>
        </p:txBody>
      </p:sp>
      <p:sp>
        <p:nvSpPr>
          <p:cNvPr id="5" name="Text Placeholder 4"/>
          <p:cNvSpPr>
            <a:spLocks noGrp="1"/>
          </p:cNvSpPr>
          <p:nvPr>
            <p:ph type="body" sz="quarter" idx="3"/>
          </p:nvPr>
        </p:nvSpPr>
        <p:spPr>
          <a:xfrm>
            <a:off x="6007456" y="454516"/>
            <a:ext cx="5156087" cy="679994"/>
          </a:xfrm>
        </p:spPr>
        <p:txBody>
          <a:bodyPr/>
          <a:lstStyle/>
          <a:p>
            <a:r>
              <a:rPr lang="en-US" sz="3600" dirty="0">
                <a:latin typeface="Abadi MT Condensed Extra Bold" charset="0"/>
                <a:ea typeface="Abadi MT Condensed Extra Bold" charset="0"/>
                <a:cs typeface="Abadi MT Condensed Extra Bold" charset="0"/>
              </a:rPr>
              <a:t>65</a:t>
            </a:r>
            <a:r>
              <a:rPr lang="en-US" sz="3600" baseline="30000" dirty="0">
                <a:latin typeface="Abadi MT Condensed Extra Bold" charset="0"/>
                <a:ea typeface="Abadi MT Condensed Extra Bold" charset="0"/>
                <a:cs typeface="Abadi MT Condensed Extra Bold" charset="0"/>
              </a:rPr>
              <a:t>th</a:t>
            </a:r>
            <a:r>
              <a:rPr lang="en-US" sz="3600" dirty="0">
                <a:latin typeface="Abadi MT Condensed Extra Bold" charset="0"/>
                <a:ea typeface="Abadi MT Condensed Extra Bold" charset="0"/>
                <a:cs typeface="Abadi MT Condensed Extra Bold" charset="0"/>
              </a:rPr>
              <a:t> Season (2018-2019)</a:t>
            </a:r>
          </a:p>
        </p:txBody>
      </p:sp>
      <p:sp>
        <p:nvSpPr>
          <p:cNvPr id="6" name="Content Placeholder 5"/>
          <p:cNvSpPr>
            <a:spLocks noGrp="1"/>
          </p:cNvSpPr>
          <p:nvPr>
            <p:ph sz="quarter" idx="14"/>
          </p:nvPr>
        </p:nvSpPr>
        <p:spPr>
          <a:xfrm>
            <a:off x="6007455" y="1134413"/>
            <a:ext cx="5509354" cy="4483144"/>
          </a:xfrm>
        </p:spPr>
        <p:txBody>
          <a:bodyPr>
            <a:normAutofit fontScale="77500" lnSpcReduction="20000"/>
          </a:bodyPr>
          <a:lstStyle/>
          <a:p>
            <a:r>
              <a:rPr lang="en-US" sz="2300" cap="none" dirty="0">
                <a:latin typeface="Abadi MT Condensed Light" charset="0"/>
                <a:ea typeface="Abadi MT Condensed Light" charset="0"/>
                <a:cs typeface="Abadi MT Condensed Light" charset="0"/>
              </a:rPr>
              <a:t>Variety of shows produced.</a:t>
            </a:r>
          </a:p>
          <a:p>
            <a:pPr lvl="1"/>
            <a:r>
              <a:rPr lang="en-US" sz="2300" cap="none" dirty="0">
                <a:latin typeface="Abadi MT Condensed Light" charset="0"/>
                <a:ea typeface="Abadi MT Condensed Light" charset="0"/>
                <a:cs typeface="Abadi MT Condensed Light" charset="0"/>
              </a:rPr>
              <a:t>9 plays, 2 of which were world premieres </a:t>
            </a:r>
          </a:p>
          <a:p>
            <a:pPr lvl="1"/>
            <a:r>
              <a:rPr lang="en-US" sz="2300" cap="none" dirty="0">
                <a:latin typeface="Abadi MT Condensed Light" charset="0"/>
                <a:ea typeface="Abadi MT Condensed Light" charset="0"/>
                <a:cs typeface="Abadi MT Condensed Light" charset="0"/>
              </a:rPr>
              <a:t>2 musicals</a:t>
            </a:r>
          </a:p>
          <a:p>
            <a:pPr lvl="1"/>
            <a:r>
              <a:rPr lang="en-US" sz="2300" cap="none" dirty="0">
                <a:latin typeface="Abadi MT Condensed Light" charset="0"/>
                <a:ea typeface="Abadi MT Condensed Light" charset="0"/>
                <a:cs typeface="Abadi MT Condensed Light" charset="0"/>
              </a:rPr>
              <a:t>2 music presentations</a:t>
            </a:r>
          </a:p>
          <a:p>
            <a:pPr lvl="1"/>
            <a:r>
              <a:rPr lang="en-US" sz="2300" cap="none" dirty="0">
                <a:latin typeface="Abadi MT Condensed Light" charset="0"/>
                <a:ea typeface="Abadi MT Condensed Light" charset="0"/>
                <a:cs typeface="Abadi MT Condensed Light" charset="0"/>
              </a:rPr>
              <a:t>1 music tour</a:t>
            </a:r>
          </a:p>
          <a:p>
            <a:pPr lvl="1"/>
            <a:r>
              <a:rPr lang="en-US" sz="2300" cap="none" dirty="0">
                <a:latin typeface="Abadi MT Condensed Light" charset="0"/>
                <a:ea typeface="Abadi MT Condensed Light" charset="0"/>
                <a:cs typeface="Abadi MT Condensed Light" charset="0"/>
              </a:rPr>
              <a:t>1 short play festival</a:t>
            </a:r>
          </a:p>
          <a:p>
            <a:pPr lvl="0"/>
            <a:r>
              <a:rPr lang="en-US" sz="2300" cap="none" dirty="0">
                <a:latin typeface="Abadi MT Condensed Light" charset="0"/>
                <a:ea typeface="Abadi MT Condensed Light" charset="0"/>
                <a:cs typeface="Abadi MT Condensed Light" charset="0"/>
              </a:rPr>
              <a:t>Combined cast of 14 shows</a:t>
            </a:r>
          </a:p>
          <a:p>
            <a:pPr lvl="1"/>
            <a:r>
              <a:rPr lang="en-US" sz="2300" cap="none" dirty="0">
                <a:latin typeface="Abadi MT Condensed Light" charset="0"/>
                <a:ea typeface="Abadi MT Condensed Light" charset="0"/>
                <a:cs typeface="Abadi MT Condensed Light" charset="0"/>
              </a:rPr>
              <a:t>57 white actors compared to 75 people of color actors.</a:t>
            </a:r>
          </a:p>
          <a:p>
            <a:r>
              <a:rPr lang="en-US" sz="2300" cap="none" dirty="0">
                <a:latin typeface="Abadi MT Condensed Light" charset="0"/>
                <a:ea typeface="Abadi MT Condensed Light" charset="0"/>
                <a:cs typeface="Abadi MT Condensed Light" charset="0"/>
              </a:rPr>
              <a:t>10 directors were white and 4 directors were non-white. </a:t>
            </a:r>
          </a:p>
          <a:p>
            <a:r>
              <a:rPr lang="en-US" sz="2300" cap="none" dirty="0">
                <a:latin typeface="Abadi MT Condensed Light" charset="0"/>
                <a:ea typeface="Abadi MT Condensed Light" charset="0"/>
                <a:cs typeface="Abadi MT Condensed Light" charset="0"/>
              </a:rPr>
              <a:t>Playwrights were majority white, 11 versus 5. </a:t>
            </a:r>
          </a:p>
          <a:p>
            <a:endParaRPr lang="en-US" dirty="0"/>
          </a:p>
        </p:txBody>
      </p:sp>
      <p:sp>
        <p:nvSpPr>
          <p:cNvPr id="2" name="Slide Number Placeholder 1"/>
          <p:cNvSpPr>
            <a:spLocks noGrp="1"/>
          </p:cNvSpPr>
          <p:nvPr>
            <p:ph type="sldNum" sz="quarter" idx="12"/>
          </p:nvPr>
        </p:nvSpPr>
        <p:spPr>
          <a:xfrm>
            <a:off x="10776450" y="5864655"/>
            <a:ext cx="907186" cy="498470"/>
          </a:xfrm>
        </p:spPr>
        <p:txBody>
          <a:bodyPr/>
          <a:lstStyle/>
          <a:p>
            <a:fld id="{6D22F896-40B5-4ADD-8801-0D06FADFA095}" type="slidenum">
              <a:rPr lang="en-US" smtClean="0">
                <a:solidFill>
                  <a:schemeClr val="accent1">
                    <a:lumMod val="60000"/>
                    <a:lumOff val="40000"/>
                  </a:schemeClr>
                </a:solidFill>
              </a:rPr>
              <a:t>17</a:t>
            </a:fld>
            <a:endParaRPr lang="en-US" dirty="0">
              <a:solidFill>
                <a:schemeClr val="accent1">
                  <a:lumMod val="60000"/>
                  <a:lumOff val="40000"/>
                </a:schemeClr>
              </a:solidFill>
            </a:endParaRPr>
          </a:p>
        </p:txBody>
      </p:sp>
      <p:sp>
        <p:nvSpPr>
          <p:cNvPr id="7" name="TextBox 6"/>
          <p:cNvSpPr txBox="1"/>
          <p:nvPr/>
        </p:nvSpPr>
        <p:spPr>
          <a:xfrm>
            <a:off x="685801" y="5724939"/>
            <a:ext cx="4246417" cy="1905778"/>
          </a:xfrm>
          <a:prstGeom prst="rect">
            <a:avLst/>
          </a:prstGeom>
          <a:noFill/>
        </p:spPr>
        <p:txBody>
          <a:bodyPr wrap="square" rtlCol="0">
            <a:spAutoFit/>
          </a:bodyPr>
          <a:lstStyle/>
          <a:p>
            <a:pPr lvl="0"/>
            <a:r>
              <a:rPr lang="en-US" dirty="0">
                <a:solidFill>
                  <a:schemeClr val="bg1"/>
                </a:solidFill>
                <a:latin typeface="Abadi MT Condensed Light" charset="0"/>
                <a:ea typeface="Abadi MT Condensed Light" charset="0"/>
                <a:cs typeface="Abadi MT Condensed Light" charset="0"/>
              </a:rPr>
              <a:t>(Programs.) </a:t>
            </a:r>
          </a:p>
          <a:p>
            <a:endParaRPr lang="en-US" sz="4800" dirty="0">
              <a:latin typeface="Abadi MT Condensed Light" charset="0"/>
              <a:ea typeface="Abadi MT Condensed Light" charset="0"/>
              <a:cs typeface="Abadi MT Condensed Light" charset="0"/>
            </a:endParaRPr>
          </a:p>
          <a:p>
            <a:endParaRPr lang="en-US" sz="5184" dirty="0"/>
          </a:p>
        </p:txBody>
      </p:sp>
      <p:sp>
        <p:nvSpPr>
          <p:cNvPr id="10" name="TextBox 9"/>
          <p:cNvSpPr txBox="1"/>
          <p:nvPr/>
        </p:nvSpPr>
        <p:spPr>
          <a:xfrm>
            <a:off x="6101306" y="5724939"/>
            <a:ext cx="8458199" cy="1905778"/>
          </a:xfrm>
          <a:prstGeom prst="rect">
            <a:avLst/>
          </a:prstGeom>
          <a:noFill/>
        </p:spPr>
        <p:txBody>
          <a:bodyPr wrap="square" rtlCol="0">
            <a:spAutoFit/>
          </a:bodyPr>
          <a:lstStyle/>
          <a:p>
            <a:pPr lvl="0"/>
            <a:r>
              <a:rPr lang="en-US" dirty="0">
                <a:ln>
                  <a:solidFill>
                    <a:schemeClr val="bg1"/>
                  </a:solidFill>
                </a:ln>
                <a:solidFill>
                  <a:schemeClr val="bg1"/>
                </a:solidFill>
                <a:latin typeface="Abadi MT Condensed Light" charset="0"/>
                <a:ea typeface="Abadi MT Condensed Light" charset="0"/>
                <a:cs typeface="Abadi MT Condensed Light" charset="0"/>
                <a:hlinkClick r:id="rId2"/>
              </a:rPr>
              <a:t>(“2018/2019 Season.”) </a:t>
            </a:r>
            <a:endParaRPr lang="en-US" dirty="0">
              <a:ln>
                <a:solidFill>
                  <a:schemeClr val="bg1"/>
                </a:solidFill>
              </a:ln>
              <a:solidFill>
                <a:schemeClr val="bg1"/>
              </a:solidFill>
              <a:latin typeface="Abadi MT Condensed Light" charset="0"/>
              <a:ea typeface="Abadi MT Condensed Light" charset="0"/>
              <a:cs typeface="Abadi MT Condensed Light" charset="0"/>
            </a:endParaRPr>
          </a:p>
          <a:p>
            <a:endParaRPr lang="en-US" sz="4800" dirty="0">
              <a:latin typeface="Abadi MT Condensed Light" charset="0"/>
              <a:ea typeface="Abadi MT Condensed Light" charset="0"/>
              <a:cs typeface="Abadi MT Condensed Light" charset="0"/>
            </a:endParaRPr>
          </a:p>
          <a:p>
            <a:endParaRPr lang="en-US" sz="5184" dirty="0"/>
          </a:p>
        </p:txBody>
      </p:sp>
    </p:spTree>
    <p:extLst>
      <p:ext uri="{BB962C8B-B14F-4D97-AF65-F5344CB8AC3E}">
        <p14:creationId xmlns:p14="http://schemas.microsoft.com/office/powerpoint/2010/main" val="2013835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32436" y="461010"/>
            <a:ext cx="5346251" cy="679994"/>
          </a:xfrm>
        </p:spPr>
        <p:txBody>
          <a:bodyPr/>
          <a:lstStyle/>
          <a:p>
            <a:r>
              <a:rPr lang="en-US" sz="3600" dirty="0">
                <a:latin typeface="Abadi MT Condensed Extra Bold" charset="0"/>
                <a:ea typeface="Abadi MT Condensed Extra Bold" charset="0"/>
                <a:cs typeface="Abadi MT Condensed Extra Bold" charset="0"/>
              </a:rPr>
              <a:t>First Season (1954-1955)</a:t>
            </a:r>
          </a:p>
        </p:txBody>
      </p:sp>
      <p:sp>
        <p:nvSpPr>
          <p:cNvPr id="3" name="Content Placeholder 2"/>
          <p:cNvSpPr>
            <a:spLocks noGrp="1"/>
          </p:cNvSpPr>
          <p:nvPr>
            <p:ph sz="quarter" idx="13"/>
          </p:nvPr>
        </p:nvSpPr>
        <p:spPr>
          <a:xfrm>
            <a:off x="532436" y="1177724"/>
            <a:ext cx="5088712" cy="4502552"/>
          </a:xfrm>
        </p:spPr>
        <p:txBody>
          <a:bodyPr>
            <a:normAutofit fontScale="25000" lnSpcReduction="20000"/>
          </a:bodyPr>
          <a:lstStyle/>
          <a:p>
            <a:pPr marL="228618" lvl="1">
              <a:spcBef>
                <a:spcPts val="1000"/>
              </a:spcBef>
            </a:pPr>
            <a:r>
              <a:rPr lang="en-US" sz="8400" cap="none" dirty="0">
                <a:latin typeface="Abadi MT Condensed Light" charset="0"/>
                <a:ea typeface="Abadi MT Condensed Light" charset="0"/>
                <a:cs typeface="Abadi MT Condensed Light" charset="0"/>
              </a:rPr>
              <a:t>These shows are primarily about white, wealthy to middle class families in various situations from comedy to drama. </a:t>
            </a:r>
          </a:p>
          <a:p>
            <a:pPr marL="228618" lvl="1">
              <a:spcBef>
                <a:spcPts val="1000"/>
              </a:spcBef>
            </a:pPr>
            <a:r>
              <a:rPr lang="en-US" sz="8400" cap="none" dirty="0">
                <a:latin typeface="Abadi MT Condensed Light" charset="0"/>
                <a:ea typeface="Abadi MT Condensed Light" charset="0"/>
                <a:cs typeface="Abadi MT Condensed Light" charset="0"/>
              </a:rPr>
              <a:t>The target audience for these productions were white residents of Milwaukee.</a:t>
            </a:r>
          </a:p>
          <a:p>
            <a:pPr marL="228618" lvl="1">
              <a:spcBef>
                <a:spcPts val="1000"/>
              </a:spcBef>
            </a:pPr>
            <a:r>
              <a:rPr lang="en-US" sz="8400" cap="none" dirty="0">
                <a:latin typeface="Abadi MT Condensed Light" charset="0"/>
                <a:ea typeface="Abadi MT Condensed Light" charset="0"/>
                <a:cs typeface="Abadi MT Condensed Light" charset="0"/>
              </a:rPr>
              <a:t>The acting company was professionals from Milwaukee, Chicago and New York. The company utilized the star system, where a guest star from New York or Hollywood would headline in each production to attract audiences. </a:t>
            </a:r>
          </a:p>
          <a:p>
            <a:pPr marL="228618" lvl="1">
              <a:spcBef>
                <a:spcPts val="1000"/>
              </a:spcBef>
            </a:pPr>
            <a:endParaRPr lang="en-US" sz="8400" dirty="0"/>
          </a:p>
          <a:p>
            <a:endParaRPr lang="en-US" dirty="0"/>
          </a:p>
        </p:txBody>
      </p:sp>
      <p:sp>
        <p:nvSpPr>
          <p:cNvPr id="5" name="Text Placeholder 4"/>
          <p:cNvSpPr>
            <a:spLocks noGrp="1"/>
          </p:cNvSpPr>
          <p:nvPr>
            <p:ph type="body" sz="quarter" idx="3"/>
          </p:nvPr>
        </p:nvSpPr>
        <p:spPr>
          <a:xfrm>
            <a:off x="6007456" y="461010"/>
            <a:ext cx="5156087" cy="679994"/>
          </a:xfrm>
        </p:spPr>
        <p:txBody>
          <a:bodyPr/>
          <a:lstStyle/>
          <a:p>
            <a:r>
              <a:rPr lang="en-US" sz="3600" dirty="0">
                <a:latin typeface="Abadi MT Condensed Extra Bold" charset="0"/>
                <a:ea typeface="Abadi MT Condensed Extra Bold" charset="0"/>
                <a:cs typeface="Abadi MT Condensed Extra Bold" charset="0"/>
              </a:rPr>
              <a:t>65</a:t>
            </a:r>
            <a:r>
              <a:rPr lang="en-US" sz="3600" baseline="30000" dirty="0">
                <a:latin typeface="Abadi MT Condensed Extra Bold" charset="0"/>
                <a:ea typeface="Abadi MT Condensed Extra Bold" charset="0"/>
                <a:cs typeface="Abadi MT Condensed Extra Bold" charset="0"/>
              </a:rPr>
              <a:t>th</a:t>
            </a:r>
            <a:r>
              <a:rPr lang="en-US" sz="3600" dirty="0">
                <a:latin typeface="Abadi MT Condensed Extra Bold" charset="0"/>
                <a:ea typeface="Abadi MT Condensed Extra Bold" charset="0"/>
                <a:cs typeface="Abadi MT Condensed Extra Bold" charset="0"/>
              </a:rPr>
              <a:t> Season (2018-2019)</a:t>
            </a:r>
          </a:p>
        </p:txBody>
      </p:sp>
      <p:sp>
        <p:nvSpPr>
          <p:cNvPr id="6" name="Content Placeholder 5"/>
          <p:cNvSpPr>
            <a:spLocks noGrp="1"/>
          </p:cNvSpPr>
          <p:nvPr>
            <p:ph sz="quarter" idx="14"/>
          </p:nvPr>
        </p:nvSpPr>
        <p:spPr>
          <a:xfrm>
            <a:off x="6041142" y="1139857"/>
            <a:ext cx="5088713" cy="4483144"/>
          </a:xfrm>
        </p:spPr>
        <p:txBody>
          <a:bodyPr>
            <a:normAutofit fontScale="25000" lnSpcReduction="20000"/>
          </a:bodyPr>
          <a:lstStyle/>
          <a:p>
            <a:pPr marL="228618" lvl="1">
              <a:spcBef>
                <a:spcPts val="1000"/>
              </a:spcBef>
            </a:pPr>
            <a:r>
              <a:rPr lang="en-US" sz="9200" cap="none" dirty="0">
                <a:latin typeface="Abadi MT Condensed Light" charset="0"/>
                <a:ea typeface="Abadi MT Condensed Light" charset="0"/>
                <a:cs typeface="Abadi MT Condensed Light" charset="0"/>
              </a:rPr>
              <a:t>These shows have more diverse content such as Hispanic/Latino immigrants, Taj Mahal imperial guards, Chinese immigrants among others.</a:t>
            </a:r>
          </a:p>
          <a:p>
            <a:pPr marL="228618" lvl="1">
              <a:spcBef>
                <a:spcPts val="1000"/>
              </a:spcBef>
            </a:pPr>
            <a:r>
              <a:rPr lang="en-US" sz="9200" cap="none" dirty="0">
                <a:latin typeface="Abadi MT Condensed Light" charset="0"/>
                <a:ea typeface="Abadi MT Condensed Light" charset="0"/>
                <a:cs typeface="Abadi MT Condensed Light" charset="0"/>
              </a:rPr>
              <a:t>The target audiences are for more diverse populations of Milwaukee and the surrounding suburbs.</a:t>
            </a:r>
          </a:p>
          <a:p>
            <a:pPr marL="228618" lvl="1">
              <a:spcBef>
                <a:spcPts val="1000"/>
              </a:spcBef>
            </a:pPr>
            <a:r>
              <a:rPr lang="en-US" sz="9200" cap="none" dirty="0">
                <a:latin typeface="Abadi MT Condensed Light" charset="0"/>
                <a:ea typeface="Abadi MT Condensed Light" charset="0"/>
                <a:cs typeface="Abadi MT Condensed Light" charset="0"/>
              </a:rPr>
              <a:t>The Rep no longer uses a star system; instead, actors come from all over the country to perform.</a:t>
            </a:r>
          </a:p>
        </p:txBody>
      </p:sp>
      <p:sp>
        <p:nvSpPr>
          <p:cNvPr id="2" name="Slide Number Placeholder 1"/>
          <p:cNvSpPr>
            <a:spLocks noGrp="1"/>
          </p:cNvSpPr>
          <p:nvPr>
            <p:ph type="sldNum" sz="quarter" idx="12"/>
          </p:nvPr>
        </p:nvSpPr>
        <p:spPr>
          <a:xfrm>
            <a:off x="10793075" y="5873712"/>
            <a:ext cx="907186" cy="498470"/>
          </a:xfrm>
        </p:spPr>
        <p:txBody>
          <a:bodyPr/>
          <a:lstStyle/>
          <a:p>
            <a:fld id="{6D22F896-40B5-4ADD-8801-0D06FADFA095}" type="slidenum">
              <a:rPr lang="en-US" smtClean="0">
                <a:solidFill>
                  <a:schemeClr val="accent1">
                    <a:lumMod val="60000"/>
                    <a:lumOff val="40000"/>
                  </a:schemeClr>
                </a:solidFill>
              </a:rPr>
              <a:t>18</a:t>
            </a:fld>
            <a:endParaRPr lang="en-US" dirty="0">
              <a:solidFill>
                <a:schemeClr val="accent1">
                  <a:lumMod val="60000"/>
                  <a:lumOff val="40000"/>
                </a:schemeClr>
              </a:solidFill>
            </a:endParaRPr>
          </a:p>
        </p:txBody>
      </p:sp>
      <p:sp>
        <p:nvSpPr>
          <p:cNvPr id="7" name="TextBox 6"/>
          <p:cNvSpPr txBox="1"/>
          <p:nvPr/>
        </p:nvSpPr>
        <p:spPr>
          <a:xfrm>
            <a:off x="674883" y="5624148"/>
            <a:ext cx="3741474" cy="2182777"/>
          </a:xfrm>
          <a:prstGeom prst="rect">
            <a:avLst/>
          </a:prstGeom>
          <a:noFill/>
        </p:spPr>
        <p:txBody>
          <a:bodyPr wrap="square" rtlCol="0">
            <a:spAutoFit/>
          </a:bodyPr>
          <a:lstStyle/>
          <a:p>
            <a:pPr lvl="0"/>
            <a:r>
              <a:rPr lang="en-US" dirty="0">
                <a:solidFill>
                  <a:schemeClr val="bg1"/>
                </a:solidFill>
                <a:latin typeface="Abadi MT Condensed Light" charset="0"/>
                <a:ea typeface="Abadi MT Condensed Light" charset="0"/>
                <a:cs typeface="Abadi MT Condensed Light" charset="0"/>
              </a:rPr>
              <a:t>(Mission Statement/Business Plan, 1)</a:t>
            </a:r>
          </a:p>
          <a:p>
            <a:pPr lvl="0"/>
            <a:r>
              <a:rPr lang="en-US" dirty="0">
                <a:solidFill>
                  <a:schemeClr val="bg1"/>
                </a:solidFill>
                <a:latin typeface="Abadi MT Condensed Light" charset="0"/>
                <a:ea typeface="Abadi MT Condensed Light" charset="0"/>
                <a:cs typeface="Abadi MT Condensed Light" charset="0"/>
              </a:rPr>
              <a:t>(Programs.)</a:t>
            </a:r>
          </a:p>
          <a:p>
            <a:endParaRPr lang="en-US" sz="4800" dirty="0">
              <a:latin typeface="Abadi MT Condensed Light" charset="0"/>
              <a:ea typeface="Abadi MT Condensed Light" charset="0"/>
              <a:cs typeface="Abadi MT Condensed Light" charset="0"/>
            </a:endParaRPr>
          </a:p>
          <a:p>
            <a:endParaRPr lang="en-US" sz="5184" dirty="0"/>
          </a:p>
        </p:txBody>
      </p:sp>
      <p:sp>
        <p:nvSpPr>
          <p:cNvPr id="8" name="TextBox 7"/>
          <p:cNvSpPr txBox="1"/>
          <p:nvPr/>
        </p:nvSpPr>
        <p:spPr>
          <a:xfrm>
            <a:off x="6041142" y="5623001"/>
            <a:ext cx="4585294" cy="1444113"/>
          </a:xfrm>
          <a:prstGeom prst="rect">
            <a:avLst/>
          </a:prstGeom>
          <a:noFill/>
        </p:spPr>
        <p:txBody>
          <a:bodyPr wrap="square" rtlCol="0">
            <a:spAutoFit/>
          </a:bodyPr>
          <a:lstStyle/>
          <a:p>
            <a:pPr lvl="0"/>
            <a:r>
              <a:rPr lang="en-US" dirty="0">
                <a:ln>
                  <a:solidFill>
                    <a:schemeClr val="bg1"/>
                  </a:solidFill>
                </a:ln>
                <a:solidFill>
                  <a:schemeClr val="bg1"/>
                </a:solidFill>
                <a:latin typeface="Abadi MT Condensed Light" charset="0"/>
                <a:ea typeface="Abadi MT Condensed Light" charset="0"/>
                <a:cs typeface="Abadi MT Condensed Light" charset="0"/>
                <a:hlinkClick r:id="rId2"/>
              </a:rPr>
              <a:t>(“2018/2019 Season.”) </a:t>
            </a:r>
            <a:endParaRPr lang="en-US" dirty="0">
              <a:ln>
                <a:solidFill>
                  <a:schemeClr val="bg1"/>
                </a:solidFill>
              </a:ln>
              <a:solidFill>
                <a:schemeClr val="bg1"/>
              </a:solidFill>
              <a:latin typeface="Abadi MT Condensed Light" charset="0"/>
              <a:ea typeface="Abadi MT Condensed Light" charset="0"/>
              <a:cs typeface="Abadi MT Condensed Light" charset="0"/>
            </a:endParaRPr>
          </a:p>
          <a:p>
            <a:r>
              <a:rPr lang="en-US" dirty="0">
                <a:ln>
                  <a:solidFill>
                    <a:schemeClr val="bg1"/>
                  </a:solidFill>
                </a:ln>
                <a:solidFill>
                  <a:schemeClr val="bg1"/>
                </a:solidFill>
                <a:latin typeface="Abadi MT Condensed Light" charset="0"/>
                <a:ea typeface="Abadi MT Condensed Light" charset="0"/>
                <a:cs typeface="Abadi MT Condensed Light" charset="0"/>
                <a:hlinkClick r:id="rId3"/>
              </a:rPr>
              <a:t>(“2018/2019 Emerging Professional Residents”)</a:t>
            </a:r>
            <a:endParaRPr lang="en-US" dirty="0">
              <a:ln>
                <a:solidFill>
                  <a:schemeClr val="bg1"/>
                </a:solidFill>
              </a:ln>
              <a:solidFill>
                <a:schemeClr val="bg1"/>
              </a:solidFill>
              <a:latin typeface="Abadi MT Condensed Light" charset="0"/>
              <a:ea typeface="Abadi MT Condensed Light" charset="0"/>
              <a:cs typeface="Abadi MT Condensed Light" charset="0"/>
            </a:endParaRPr>
          </a:p>
          <a:p>
            <a:endParaRPr lang="en-US" sz="5184" dirty="0"/>
          </a:p>
        </p:txBody>
      </p:sp>
    </p:spTree>
    <p:extLst>
      <p:ext uri="{BB962C8B-B14F-4D97-AF65-F5344CB8AC3E}">
        <p14:creationId xmlns:p14="http://schemas.microsoft.com/office/powerpoint/2010/main" val="1899889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87" y="140227"/>
            <a:ext cx="10396882" cy="1158140"/>
          </a:xfrm>
        </p:spPr>
        <p:txBody>
          <a:bodyPr/>
          <a:lstStyle/>
          <a:p>
            <a:r>
              <a:rPr lang="en-US" dirty="0">
                <a:latin typeface="Abadi MT Condensed Extra Bold" charset="0"/>
                <a:ea typeface="Abadi MT Condensed Extra Bold" charset="0"/>
                <a:cs typeface="Abadi MT Condensed Extra Bold" charset="0"/>
              </a:rPr>
              <a:t>Table of contents</a:t>
            </a:r>
          </a:p>
        </p:txBody>
      </p:sp>
      <p:sp>
        <p:nvSpPr>
          <p:cNvPr id="3" name="Content Placeholder 2"/>
          <p:cNvSpPr>
            <a:spLocks noGrp="1"/>
          </p:cNvSpPr>
          <p:nvPr>
            <p:ph sz="quarter" idx="13"/>
          </p:nvPr>
        </p:nvSpPr>
        <p:spPr>
          <a:xfrm>
            <a:off x="648213" y="1153864"/>
            <a:ext cx="5088714" cy="4229246"/>
          </a:xfrm>
        </p:spPr>
        <p:txBody>
          <a:bodyPr>
            <a:normAutofit fontScale="47500" lnSpcReduction="20000"/>
          </a:bodyPr>
          <a:lstStyle/>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3" action="ppaction://hlinksldjump"/>
              </a:rPr>
              <a:t>Theater in 1950s Milwaukee</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4" action="ppaction://hlinksldjump"/>
              </a:rPr>
              <a:t>History of the Milwaukee Repertory Theater</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5" action="ppaction://hlinksldjump"/>
              </a:rPr>
              <a:t>Mary John </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6" action="ppaction://hlinksldjump"/>
              </a:rPr>
              <a:t>Drama Inc.</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7" action="ppaction://hlinksldjump"/>
              </a:rPr>
              <a:t>Fred C. Miller</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8" action="ppaction://hlinksldjump"/>
              </a:rPr>
              <a:t>The Fred Miller Theatre</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9" action="ppaction://hlinksldjump"/>
              </a:rPr>
              <a:t>Types of Productions</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10" action="ppaction://hlinksldjump"/>
              </a:rPr>
              <a:t>The Milwaukee Repertory’s Locations</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11" action="ppaction://hlinksldjump"/>
              </a:rPr>
              <a:t>The Milwaukee Repertory’s First Season (1954-1955)</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12" action="ppaction://hlinksldjump"/>
              </a:rPr>
              <a:t>First Season Photos</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13" action="ppaction://hlinksldjump"/>
              </a:rPr>
              <a:t>The Milwaukee Repertory’s First Season (1954-1955) Report</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4000" cap="none" dirty="0">
                <a:latin typeface="Abadi MT Condensed Light" charset="0"/>
                <a:ea typeface="Abadi MT Condensed Light" charset="0"/>
                <a:cs typeface="Abadi MT Condensed Light" charset="0"/>
                <a:hlinkClick r:id="rId14" action="ppaction://hlinksldjump"/>
              </a:rPr>
              <a:t>The Milwaukee Repertory’s 65</a:t>
            </a:r>
            <a:r>
              <a:rPr lang="en-US" sz="4000" cap="none" baseline="30000" dirty="0">
                <a:latin typeface="Abadi MT Condensed Light" charset="0"/>
                <a:ea typeface="Abadi MT Condensed Light" charset="0"/>
                <a:cs typeface="Abadi MT Condensed Light" charset="0"/>
                <a:hlinkClick r:id="rId14" action="ppaction://hlinksldjump"/>
              </a:rPr>
              <a:t>th</a:t>
            </a:r>
            <a:r>
              <a:rPr lang="en-US" sz="4000" cap="none" dirty="0">
                <a:latin typeface="Abadi MT Condensed Light" charset="0"/>
                <a:ea typeface="Abadi MT Condensed Light" charset="0"/>
                <a:cs typeface="Abadi MT Condensed Light" charset="0"/>
                <a:hlinkClick r:id="rId14" action="ppaction://hlinksldjump"/>
              </a:rPr>
              <a:t> Season (2018-2019)</a:t>
            </a:r>
            <a:endParaRPr lang="en-US" sz="4000" cap="none" dirty="0">
              <a:latin typeface="Abadi MT Condensed Light" charset="0"/>
              <a:ea typeface="Abadi MT Condensed Light" charset="0"/>
              <a:cs typeface="Abadi MT Condensed Light" charset="0"/>
            </a:endParaRPr>
          </a:p>
          <a:p>
            <a:pPr>
              <a:lnSpc>
                <a:spcPct val="100000"/>
              </a:lnSpc>
              <a:spcBef>
                <a:spcPts val="0"/>
              </a:spcBef>
              <a:buClrTx/>
              <a:buSzTx/>
            </a:pPr>
            <a:endParaRPr lang="en-US" dirty="0">
              <a:latin typeface="Abadi MT Condensed Light" charset="0"/>
              <a:ea typeface="Abadi MT Condensed Light" charset="0"/>
              <a:cs typeface="Abadi MT Condensed Light" charset="0"/>
            </a:endParaRPr>
          </a:p>
        </p:txBody>
      </p:sp>
      <p:sp>
        <p:nvSpPr>
          <p:cNvPr id="4" name="Content Placeholder 3"/>
          <p:cNvSpPr>
            <a:spLocks noGrp="1"/>
          </p:cNvSpPr>
          <p:nvPr>
            <p:ph sz="quarter" idx="14"/>
          </p:nvPr>
        </p:nvSpPr>
        <p:spPr>
          <a:xfrm>
            <a:off x="5993971" y="1153864"/>
            <a:ext cx="5086538" cy="4229246"/>
          </a:xfrm>
        </p:spPr>
        <p:txBody>
          <a:bodyPr>
            <a:normAutofit fontScale="85000" lnSpcReduction="20000"/>
          </a:bodyPr>
          <a:lstStyle/>
          <a:p>
            <a:pPr>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15" action="ppaction://hlinksldjump"/>
              </a:rPr>
              <a:t>65</a:t>
            </a:r>
            <a:r>
              <a:rPr lang="en-US" sz="2600" cap="none" baseline="30000" dirty="0">
                <a:latin typeface="Abadi MT Condensed Light" charset="0"/>
                <a:ea typeface="Abadi MT Condensed Light" charset="0"/>
                <a:cs typeface="Abadi MT Condensed Light" charset="0"/>
                <a:hlinkClick r:id="rId15" action="ppaction://hlinksldjump"/>
              </a:rPr>
              <a:t>th</a:t>
            </a:r>
            <a:r>
              <a:rPr lang="en-US" sz="2600" cap="none" dirty="0">
                <a:latin typeface="Abadi MT Condensed Light" charset="0"/>
                <a:ea typeface="Abadi MT Condensed Light" charset="0"/>
                <a:cs typeface="Abadi MT Condensed Light" charset="0"/>
                <a:hlinkClick r:id="rId15" action="ppaction://hlinksldjump"/>
              </a:rPr>
              <a:t> Season Photos</a:t>
            </a:r>
            <a:endParaRPr lang="en-US" sz="2600" cap="none" dirty="0">
              <a:latin typeface="Abadi MT Condensed Light" charset="0"/>
              <a:ea typeface="Abadi MT Condensed Light" charset="0"/>
              <a:cs typeface="Abadi MT Condensed Light" charset="0"/>
              <a:hlinkClick r:id="rId16" action="ppaction://hlinksldjump"/>
            </a:endParaRPr>
          </a:p>
          <a:p>
            <a:pPr>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16" action="ppaction://hlinksldjump"/>
              </a:rPr>
              <a:t>The Milwaukee Repertory’s 65</a:t>
            </a:r>
            <a:r>
              <a:rPr lang="en-US" sz="2600" cap="none" baseline="30000" dirty="0">
                <a:latin typeface="Abadi MT Condensed Light" charset="0"/>
                <a:ea typeface="Abadi MT Condensed Light" charset="0"/>
                <a:cs typeface="Abadi MT Condensed Light" charset="0"/>
                <a:hlinkClick r:id="rId16" action="ppaction://hlinksldjump"/>
              </a:rPr>
              <a:t>th</a:t>
            </a:r>
            <a:r>
              <a:rPr lang="en-US" sz="2600" cap="none" dirty="0">
                <a:latin typeface="Abadi MT Condensed Light" charset="0"/>
                <a:ea typeface="Abadi MT Condensed Light" charset="0"/>
                <a:cs typeface="Abadi MT Condensed Light" charset="0"/>
                <a:hlinkClick r:id="rId16" action="ppaction://hlinksldjump"/>
              </a:rPr>
              <a:t> Season (2018-2019) Report</a:t>
            </a:r>
            <a:endParaRPr lang="en-US" sz="26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17" action="ppaction://hlinksldjump"/>
              </a:rPr>
              <a:t>First and 65</a:t>
            </a:r>
            <a:r>
              <a:rPr lang="en-US" sz="2600" cap="none" baseline="30000" dirty="0">
                <a:latin typeface="Abadi MT Condensed Light" charset="0"/>
                <a:ea typeface="Abadi MT Condensed Light" charset="0"/>
                <a:cs typeface="Abadi MT Condensed Light" charset="0"/>
                <a:hlinkClick r:id="rId17" action="ppaction://hlinksldjump"/>
              </a:rPr>
              <a:t>th</a:t>
            </a:r>
            <a:r>
              <a:rPr lang="en-US" sz="2600" cap="none" dirty="0">
                <a:latin typeface="Abadi MT Condensed Light" charset="0"/>
                <a:ea typeface="Abadi MT Condensed Light" charset="0"/>
                <a:cs typeface="Abadi MT Condensed Light" charset="0"/>
                <a:hlinkClick r:id="rId17" action="ppaction://hlinksldjump"/>
              </a:rPr>
              <a:t> Seasons Comparison</a:t>
            </a:r>
            <a:endParaRPr lang="en-US" sz="2600" cap="none" dirty="0">
              <a:latin typeface="Abadi MT Condensed Light" charset="0"/>
              <a:ea typeface="Abadi MT Condensed Light" charset="0"/>
              <a:cs typeface="Abadi MT Condensed Light" charset="0"/>
            </a:endParaRPr>
          </a:p>
          <a:p>
            <a:pPr>
              <a:lnSpc>
                <a:spcPct val="100000"/>
              </a:lnSpc>
              <a:spcBef>
                <a:spcPts val="0"/>
              </a:spcBef>
              <a:buClrTx/>
              <a:buSzTx/>
            </a:pPr>
            <a:endParaRPr lang="en-US" sz="26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2600" b="1" cap="none" dirty="0">
                <a:solidFill>
                  <a:schemeClr val="accent1">
                    <a:lumMod val="50000"/>
                  </a:schemeClr>
                </a:solidFill>
                <a:latin typeface="Abadi MT Condensed Light" charset="0"/>
                <a:ea typeface="Abadi MT Condensed Light" charset="0"/>
                <a:cs typeface="Abadi MT Condensed Light" charset="0"/>
              </a:rPr>
              <a:t>RESOURCES</a:t>
            </a:r>
          </a:p>
          <a:p>
            <a:pPr>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18" action="ppaction://hlinksldjump"/>
              </a:rPr>
              <a:t>The Importance of Community Representation in Milwaukee’s Theaters</a:t>
            </a:r>
            <a:endParaRPr lang="en-US" sz="26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19" action="ppaction://hlinksldjump"/>
              </a:rPr>
              <a:t>Accessible Theater Opportunities</a:t>
            </a:r>
            <a:endParaRPr lang="en-US" sz="2600" cap="none" dirty="0">
              <a:latin typeface="Abadi MT Condensed Light" charset="0"/>
              <a:ea typeface="Abadi MT Condensed Light" charset="0"/>
              <a:cs typeface="Abadi MT Condensed Light" charset="0"/>
            </a:endParaRPr>
          </a:p>
          <a:p>
            <a:pPr lvl="1">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20" action="ppaction://hlinksldjump"/>
              </a:rPr>
              <a:t>Black Arts MKE</a:t>
            </a:r>
            <a:endParaRPr lang="en-US" sz="2600" cap="none" dirty="0">
              <a:latin typeface="Abadi MT Condensed Light" charset="0"/>
              <a:ea typeface="Abadi MT Condensed Light" charset="0"/>
              <a:cs typeface="Abadi MT Condensed Light" charset="0"/>
            </a:endParaRPr>
          </a:p>
          <a:p>
            <a:pPr lvl="1">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21" action="ppaction://hlinksldjump"/>
              </a:rPr>
              <a:t>Bronzeville Arts Ensemble</a:t>
            </a:r>
            <a:endParaRPr lang="en-US" sz="2600" cap="none" dirty="0">
              <a:latin typeface="Abadi MT Condensed Light" charset="0"/>
              <a:ea typeface="Abadi MT Condensed Light" charset="0"/>
              <a:cs typeface="Abadi MT Condensed Light" charset="0"/>
            </a:endParaRPr>
          </a:p>
          <a:p>
            <a:pPr lvl="1">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22" action="ppaction://hlinksldjump"/>
              </a:rPr>
              <a:t>Milwaukee Public Theatre</a:t>
            </a:r>
            <a:endParaRPr lang="en-US" sz="26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23" action="ppaction://hlinksldjump"/>
              </a:rPr>
              <a:t>Why Accessible Theater Matters</a:t>
            </a:r>
            <a:endParaRPr lang="en-US" sz="2600" cap="none" dirty="0">
              <a:latin typeface="Abadi MT Condensed Light" charset="0"/>
              <a:ea typeface="Abadi MT Condensed Light" charset="0"/>
              <a:cs typeface="Abadi MT Condensed Light" charset="0"/>
            </a:endParaRPr>
          </a:p>
          <a:p>
            <a:pPr>
              <a:lnSpc>
                <a:spcPct val="100000"/>
              </a:lnSpc>
              <a:spcBef>
                <a:spcPts val="0"/>
              </a:spcBef>
              <a:buClrTx/>
              <a:buSzTx/>
            </a:pPr>
            <a:r>
              <a:rPr lang="en-US" sz="2600" cap="none" dirty="0">
                <a:latin typeface="Abadi MT Condensed Light" charset="0"/>
                <a:ea typeface="Abadi MT Condensed Light" charset="0"/>
                <a:cs typeface="Abadi MT Condensed Light" charset="0"/>
                <a:hlinkClick r:id="rId24" action="ppaction://hlinksldjump"/>
              </a:rPr>
              <a:t>References</a:t>
            </a:r>
            <a:endParaRPr lang="en-US" sz="2600" cap="none" dirty="0">
              <a:latin typeface="Abadi MT Condensed Light" charset="0"/>
              <a:ea typeface="Abadi MT Condensed Light" charset="0"/>
              <a:cs typeface="Abadi MT Condensed Light" charset="0"/>
            </a:endParaRPr>
          </a:p>
          <a:p>
            <a:pPr>
              <a:lnSpc>
                <a:spcPct val="100000"/>
              </a:lnSpc>
              <a:spcBef>
                <a:spcPts val="0"/>
              </a:spcBef>
              <a:buClrTx/>
              <a:buSzTx/>
            </a:pPr>
            <a:endParaRPr lang="en-US" cap="none" dirty="0">
              <a:latin typeface="Abadi MT Condensed Light" charset="0"/>
              <a:ea typeface="Abadi MT Condensed Light" charset="0"/>
              <a:cs typeface="Abadi MT Condensed Light" charset="0"/>
            </a:endParaRPr>
          </a:p>
          <a:p>
            <a:endParaRPr lang="en-US" dirty="0"/>
          </a:p>
        </p:txBody>
      </p:sp>
      <p:sp>
        <p:nvSpPr>
          <p:cNvPr id="5" name="Slide Number Placeholder 4"/>
          <p:cNvSpPr>
            <a:spLocks noGrp="1"/>
          </p:cNvSpPr>
          <p:nvPr>
            <p:ph type="sldNum" sz="quarter" idx="12"/>
          </p:nvPr>
        </p:nvSpPr>
        <p:spPr>
          <a:xfrm>
            <a:off x="10793169" y="5852862"/>
            <a:ext cx="907186" cy="498470"/>
          </a:xfrm>
        </p:spPr>
        <p:txBody>
          <a:bodyPr/>
          <a:lstStyle/>
          <a:p>
            <a:fld id="{6D22F896-40B5-4ADD-8801-0D06FADFA095}" type="slidenum">
              <a:rPr lang="en-US" smtClean="0">
                <a:solidFill>
                  <a:schemeClr val="accent1">
                    <a:lumMod val="60000"/>
                    <a:lumOff val="40000"/>
                  </a:schemeClr>
                </a:solidFill>
              </a:rPr>
              <a:t>1</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553760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33554"/>
            <a:ext cx="10396882" cy="1151965"/>
          </a:xfrm>
        </p:spPr>
        <p:txBody>
          <a:bodyPr>
            <a:normAutofit fontScale="90000"/>
          </a:bodyPr>
          <a:lstStyle/>
          <a:p>
            <a:br>
              <a:rPr lang="en-US" cap="none" dirty="0">
                <a:latin typeface="Abadi MT Condensed Extra Bold" charset="0"/>
                <a:ea typeface="Abadi MT Condensed Extra Bold" charset="0"/>
                <a:cs typeface="Abadi MT Condensed Extra Bold" charset="0"/>
              </a:rPr>
            </a:br>
            <a:br>
              <a:rPr lang="en-US" cap="none" dirty="0">
                <a:latin typeface="Abadi MT Condensed Extra Bold" charset="0"/>
                <a:ea typeface="Abadi MT Condensed Extra Bold" charset="0"/>
                <a:cs typeface="Abadi MT Condensed Extra Bold" charset="0"/>
              </a:rPr>
            </a:br>
            <a:br>
              <a:rPr lang="en-US" cap="none" dirty="0">
                <a:latin typeface="Abadi MT Condensed Extra Bold" charset="0"/>
                <a:ea typeface="Abadi MT Condensed Extra Bold" charset="0"/>
                <a:cs typeface="Abadi MT Condensed Extra Bold" charset="0"/>
              </a:rPr>
            </a:br>
            <a:r>
              <a:rPr lang="en-US" cap="none" dirty="0">
                <a:latin typeface="Abadi MT Condensed Extra Bold" charset="0"/>
                <a:ea typeface="Abadi MT Condensed Extra Bold" charset="0"/>
                <a:cs typeface="Abadi MT Condensed Extra Bold" charset="0"/>
              </a:rPr>
              <a:t>The Importance of Community Representation in Milwaukee’s Theaters </a:t>
            </a:r>
            <a:br>
              <a:rPr lang="en-US" cap="none" dirty="0">
                <a:latin typeface="Abadi MT Condensed Extra Bold" charset="0"/>
                <a:ea typeface="Abadi MT Condensed Extra Bold" charset="0"/>
                <a:cs typeface="Abadi MT Condensed Extra Bold" charset="0"/>
              </a:rPr>
            </a:br>
            <a:br>
              <a:rPr lang="en-US" cap="none" dirty="0">
                <a:latin typeface="Abadi MT Condensed Light" charset="0"/>
                <a:ea typeface="Abadi MT Condensed Light" charset="0"/>
                <a:cs typeface="Abadi MT Condensed Light" charset="0"/>
              </a:rPr>
            </a:br>
            <a:br>
              <a:rPr lang="en-US" cap="none" dirty="0">
                <a:latin typeface="Abadi MT Condensed Extra Bold" charset="0"/>
                <a:ea typeface="Abadi MT Condensed Extra Bold" charset="0"/>
                <a:cs typeface="Abadi MT Condensed Extra Bold" charset="0"/>
              </a:rPr>
            </a:b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5801" y="1612672"/>
            <a:ext cx="10394707" cy="4006735"/>
          </a:xfrm>
        </p:spPr>
        <p:txBody>
          <a:bodyPr>
            <a:noAutofit/>
          </a:bodyPr>
          <a:lstStyle/>
          <a:p>
            <a:pPr>
              <a:spcBef>
                <a:spcPts val="0"/>
              </a:spcBef>
            </a:pPr>
            <a:r>
              <a:rPr lang="en-US" sz="2200" cap="none" dirty="0">
                <a:latin typeface="Abadi MT Condensed Light" charset="0"/>
                <a:ea typeface="Abadi MT Condensed Light" charset="0"/>
                <a:cs typeface="Abadi MT Condensed Light" charset="0"/>
              </a:rPr>
              <a:t>I think that productions that highlight the experience of people of color and present topics relevant to various ethnic communities will encourage diverse audiences to attend. Since Milwaukee’s community is increasingly made up of people of color, diverse theater shows are important to give various communities representation on stage.</a:t>
            </a:r>
          </a:p>
          <a:p>
            <a:r>
              <a:rPr lang="en-US" sz="2200" cap="none" dirty="0">
                <a:latin typeface="Abadi MT Condensed Light" charset="0"/>
                <a:ea typeface="Abadi MT Condensed Light" charset="0"/>
                <a:cs typeface="Abadi MT Condensed Light" charset="0"/>
              </a:rPr>
              <a:t>One way to increase diversity is through awareness of what shows theater companies produce. Representation in all forms of media is valuable since it allows for voices of people from different backgrounds to be heard (</a:t>
            </a:r>
            <a:r>
              <a:rPr lang="en-US" sz="2200" cap="none" dirty="0">
                <a:latin typeface="Abadi MT Condensed Light" charset="0"/>
                <a:ea typeface="Abadi MT Condensed Light" charset="0"/>
                <a:cs typeface="Abadi MT Condensed Light" charset="0"/>
                <a:hlinkClick r:id="rId2"/>
              </a:rPr>
              <a:t>Begel</a:t>
            </a:r>
            <a:r>
              <a:rPr lang="en-US" sz="2200" cap="none" dirty="0">
                <a:latin typeface="Abadi MT Condensed Light" charset="0"/>
                <a:ea typeface="Abadi MT Condensed Light" charset="0"/>
                <a:cs typeface="Abadi MT Condensed Light" charset="0"/>
              </a:rPr>
              <a:t>). By having shows in Milwaukee with diverse casts telling their stories, more residents can have representation and present their voice in theater. </a:t>
            </a:r>
          </a:p>
        </p:txBody>
      </p:sp>
      <p:sp>
        <p:nvSpPr>
          <p:cNvPr id="4" name="Slide Number Placeholder 3"/>
          <p:cNvSpPr>
            <a:spLocks noGrp="1"/>
          </p:cNvSpPr>
          <p:nvPr>
            <p:ph type="sldNum" sz="quarter" idx="12"/>
          </p:nvPr>
        </p:nvSpPr>
        <p:spPr>
          <a:xfrm>
            <a:off x="10793166" y="5873713"/>
            <a:ext cx="907186" cy="498470"/>
          </a:xfrm>
        </p:spPr>
        <p:txBody>
          <a:bodyPr/>
          <a:lstStyle/>
          <a:p>
            <a:fld id="{6D22F896-40B5-4ADD-8801-0D06FADFA095}" type="slidenum">
              <a:rPr lang="en-US" smtClean="0">
                <a:solidFill>
                  <a:schemeClr val="accent1">
                    <a:lumMod val="60000"/>
                    <a:lumOff val="40000"/>
                  </a:schemeClr>
                </a:solidFill>
              </a:rPr>
              <a:t>19</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1077920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a:latin typeface="Abadi MT Condensed Extra Bold" charset="0"/>
                <a:ea typeface="Abadi MT Condensed Extra Bold" charset="0"/>
                <a:cs typeface="Abadi MT Condensed Extra Bold" charset="0"/>
              </a:rPr>
              <a:t>Accessible Theater Opportunities </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5801" y="1561024"/>
            <a:ext cx="10394707" cy="3845045"/>
          </a:xfrm>
        </p:spPr>
        <p:txBody>
          <a:bodyPr>
            <a:normAutofit/>
          </a:bodyPr>
          <a:lstStyle/>
          <a:p>
            <a:pPr lvl="1"/>
            <a:r>
              <a:rPr lang="en-US" sz="3600" cap="none" dirty="0">
                <a:latin typeface="Abadi MT Condensed Light" charset="0"/>
                <a:ea typeface="Abadi MT Condensed Light" charset="0"/>
                <a:cs typeface="Abadi MT Condensed Light" charset="0"/>
              </a:rPr>
              <a:t>Black Arts MKE</a:t>
            </a:r>
          </a:p>
          <a:p>
            <a:pPr lvl="1"/>
            <a:r>
              <a:rPr lang="en-US" sz="3600" cap="none" dirty="0">
                <a:latin typeface="Abadi MT Condensed Light" charset="0"/>
                <a:ea typeface="Abadi MT Condensed Light" charset="0"/>
                <a:cs typeface="Abadi MT Condensed Light" charset="0"/>
              </a:rPr>
              <a:t>Bronzeville Arts Ensemble</a:t>
            </a:r>
          </a:p>
          <a:p>
            <a:pPr lvl="1"/>
            <a:r>
              <a:rPr lang="en-US" sz="3600" cap="none" dirty="0">
                <a:latin typeface="Abadi MT Condensed Light" charset="0"/>
                <a:ea typeface="Abadi MT Condensed Light" charset="0"/>
                <a:cs typeface="Abadi MT Condensed Light" charset="0"/>
              </a:rPr>
              <a:t>Milwaukee Public Theatre</a:t>
            </a:r>
          </a:p>
        </p:txBody>
      </p:sp>
      <p:sp>
        <p:nvSpPr>
          <p:cNvPr id="4" name="Slide Number Placeholder 3"/>
          <p:cNvSpPr>
            <a:spLocks noGrp="1"/>
          </p:cNvSpPr>
          <p:nvPr>
            <p:ph type="sldNum" sz="quarter" idx="12"/>
          </p:nvPr>
        </p:nvSpPr>
        <p:spPr>
          <a:xfrm>
            <a:off x="10775993" y="5857086"/>
            <a:ext cx="907186" cy="498470"/>
          </a:xfrm>
        </p:spPr>
        <p:txBody>
          <a:bodyPr/>
          <a:lstStyle/>
          <a:p>
            <a:fld id="{6D22F896-40B5-4ADD-8801-0D06FADFA095}" type="slidenum">
              <a:rPr lang="en-US" smtClean="0">
                <a:solidFill>
                  <a:schemeClr val="accent1">
                    <a:lumMod val="60000"/>
                    <a:lumOff val="40000"/>
                  </a:schemeClr>
                </a:solidFill>
              </a:rPr>
              <a:t>20</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1145175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88" y="407291"/>
            <a:ext cx="10396882" cy="1151965"/>
          </a:xfrm>
        </p:spPr>
        <p:txBody>
          <a:bodyPr>
            <a:normAutofit/>
          </a:bodyPr>
          <a:lstStyle/>
          <a:p>
            <a:r>
              <a:rPr lang="en-US" cap="none" dirty="0">
                <a:latin typeface="Abadi MT Condensed Extra Bold" charset="0"/>
                <a:ea typeface="Abadi MT Condensed Extra Bold" charset="0"/>
                <a:cs typeface="Abadi MT Condensed Extra Bold" charset="0"/>
              </a:rPr>
              <a:t>Black Arts MKE</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333376" y="1525252"/>
            <a:ext cx="10394707" cy="4789170"/>
          </a:xfrm>
        </p:spPr>
        <p:txBody>
          <a:bodyPr>
            <a:noAutofit/>
          </a:bodyPr>
          <a:lstStyle/>
          <a:p>
            <a:r>
              <a:rPr lang="en-US" sz="1600" cap="none" dirty="0">
                <a:latin typeface="Abadi MT Condensed Light" charset="0"/>
                <a:ea typeface="Abadi MT Condensed Light" charset="0"/>
                <a:cs typeface="Abadi MT Condensed Light" charset="0"/>
              </a:rPr>
              <a:t>A non-profit organization “committed to preserving the culture by increasing the availability &amp; quality of African American arts” </a:t>
            </a:r>
            <a:r>
              <a:rPr lang="en-US" sz="1600" cap="none" dirty="0">
                <a:latin typeface="Abadi MT Condensed Light" charset="0"/>
                <a:ea typeface="Abadi MT Condensed Light" charset="0"/>
                <a:cs typeface="Abadi MT Condensed Light" charset="0"/>
                <a:hlinkClick r:id="rId2"/>
              </a:rPr>
              <a:t>(“Black Arts MKE, Inc. - About.”)</a:t>
            </a:r>
            <a:r>
              <a:rPr lang="en-US" sz="1600" cap="none" dirty="0">
                <a:latin typeface="Abadi MT Condensed Light" charset="0"/>
                <a:ea typeface="Abadi MT Condensed Light" charset="0"/>
                <a:cs typeface="Abadi MT Condensed Light" charset="0"/>
              </a:rPr>
              <a:t>.</a:t>
            </a:r>
          </a:p>
          <a:p>
            <a:r>
              <a:rPr lang="en-US" sz="1600" cap="none" dirty="0">
                <a:latin typeface="Abadi MT Condensed Light" charset="0"/>
                <a:ea typeface="Abadi MT Condensed Light" charset="0"/>
                <a:cs typeface="Abadi MT Condensed Light" charset="0"/>
              </a:rPr>
              <a:t>Black Arts MKE partners with local artists and other arts organizations “to bring renowned and original performance arts works by African American authors, playwrights, poets, musicians, and composers” to Milwaukee </a:t>
            </a:r>
            <a:r>
              <a:rPr lang="en-US" sz="1600" cap="none" dirty="0">
                <a:latin typeface="Abadi MT Condensed Light" charset="0"/>
                <a:ea typeface="Abadi MT Condensed Light" charset="0"/>
                <a:cs typeface="Abadi MT Condensed Light" charset="0"/>
                <a:hlinkClick r:id="rId3"/>
              </a:rPr>
              <a:t>(</a:t>
            </a:r>
            <a:r>
              <a:rPr lang="en-US" sz="1600" dirty="0">
                <a:latin typeface="Abadi MT Condensed Light" charset="0"/>
                <a:ea typeface="Abadi MT Condensed Light" charset="0"/>
                <a:cs typeface="Abadi MT Condensed Light" charset="0"/>
                <a:hlinkClick r:id="rId3"/>
              </a:rPr>
              <a:t>“</a:t>
            </a:r>
            <a:r>
              <a:rPr lang="en-US" sz="1600" cap="none" dirty="0">
                <a:latin typeface="Abadi MT Condensed Light" charset="0"/>
                <a:ea typeface="Abadi MT Condensed Light" charset="0"/>
                <a:cs typeface="Abadi MT Condensed Light" charset="0"/>
                <a:hlinkClick r:id="rId3"/>
              </a:rPr>
              <a:t>Black Nativity by Langston Hughes 2018 Returns to the Marcus Center’s Wilson Theater at Vogel Hall.”)</a:t>
            </a:r>
            <a:r>
              <a:rPr lang="en-US" sz="1600" cap="none" dirty="0">
                <a:latin typeface="Abadi MT Condensed Light" charset="0"/>
                <a:ea typeface="Abadi MT Condensed Light" charset="0"/>
                <a:cs typeface="Abadi MT Condensed Light" charset="0"/>
              </a:rPr>
              <a:t>.</a:t>
            </a:r>
          </a:p>
          <a:p>
            <a:r>
              <a:rPr lang="en-US" sz="1600" cap="none" dirty="0">
                <a:latin typeface="Abadi MT Condensed Light" charset="0"/>
                <a:ea typeface="Abadi MT Condensed Light" charset="0"/>
                <a:cs typeface="Abadi MT Condensed Light" charset="0"/>
              </a:rPr>
              <a:t>Their</a:t>
            </a:r>
            <a:r>
              <a:rPr lang="en-US" sz="1600" dirty="0"/>
              <a:t> </a:t>
            </a:r>
            <a:r>
              <a:rPr lang="en-US" sz="1600" cap="none" dirty="0">
                <a:latin typeface="Abadi MT Condensed Light" charset="0"/>
                <a:ea typeface="Abadi MT Condensed Light" charset="0"/>
                <a:cs typeface="Abadi MT Condensed Light" charset="0"/>
              </a:rPr>
              <a:t>“arts education outreach and community programs serve over 8,850 low income youth and their families” </a:t>
            </a:r>
            <a:r>
              <a:rPr lang="en-US" sz="1600" cap="none" dirty="0">
                <a:latin typeface="Abadi MT Condensed Light" charset="0"/>
                <a:ea typeface="Abadi MT Condensed Light" charset="0"/>
                <a:cs typeface="Abadi MT Condensed Light" charset="0"/>
                <a:hlinkClick r:id="rId4"/>
              </a:rPr>
              <a:t>(“Black Arts Series.”)</a:t>
            </a:r>
            <a:r>
              <a:rPr lang="en-US" sz="1600" cap="none" dirty="0">
                <a:latin typeface="Abadi MT Condensed Light" charset="0"/>
                <a:ea typeface="Abadi MT Condensed Light" charset="0"/>
                <a:cs typeface="Abadi MT Condensed Light" charset="0"/>
              </a:rPr>
              <a:t>.</a:t>
            </a:r>
          </a:p>
          <a:p>
            <a:r>
              <a:rPr lang="en-US" sz="1600" cap="none" dirty="0">
                <a:latin typeface="Abadi MT Condensed Light" charset="0"/>
                <a:ea typeface="Abadi MT Condensed Light" charset="0"/>
                <a:cs typeface="Abadi MT Condensed Light" charset="0"/>
              </a:rPr>
              <a:t>Black Arts MKE is a affiliate member of United Performing Arts Fund (UPAF) and an in-residence group at the Marcus Center For The Performing Arts </a:t>
            </a:r>
            <a:r>
              <a:rPr lang="en-US" sz="1600" cap="none" dirty="0">
                <a:latin typeface="Abadi MT Condensed Light" charset="0"/>
                <a:ea typeface="Abadi MT Condensed Light" charset="0"/>
                <a:cs typeface="Abadi MT Condensed Light" charset="0"/>
                <a:hlinkClick r:id="rId3"/>
              </a:rPr>
              <a:t>(</a:t>
            </a:r>
            <a:r>
              <a:rPr lang="en-US" sz="1600" dirty="0">
                <a:latin typeface="Abadi MT Condensed Light" charset="0"/>
                <a:ea typeface="Abadi MT Condensed Light" charset="0"/>
                <a:cs typeface="Abadi MT Condensed Light" charset="0"/>
                <a:hlinkClick r:id="rId3"/>
              </a:rPr>
              <a:t>“</a:t>
            </a:r>
            <a:r>
              <a:rPr lang="en-US" sz="1600" cap="none" dirty="0">
                <a:latin typeface="Abadi MT Condensed Light" charset="0"/>
                <a:ea typeface="Abadi MT Condensed Light" charset="0"/>
                <a:cs typeface="Abadi MT Condensed Light" charset="0"/>
                <a:hlinkClick r:id="rId3"/>
              </a:rPr>
              <a:t>Black Nativity by Langston Hughes 2018 Returns to the Marcus Center’s Wilson Theater at Vogel Hall.”)</a:t>
            </a:r>
            <a:r>
              <a:rPr lang="en-US" sz="1600" cap="none" dirty="0">
                <a:latin typeface="Abadi MT Condensed Light" charset="0"/>
                <a:ea typeface="Abadi MT Condensed Light" charset="0"/>
                <a:cs typeface="Abadi MT Condensed Light" charset="0"/>
              </a:rPr>
              <a:t>.</a:t>
            </a:r>
          </a:p>
        </p:txBody>
      </p:sp>
      <p:sp>
        <p:nvSpPr>
          <p:cNvPr id="4" name="Slide Number Placeholder 3"/>
          <p:cNvSpPr>
            <a:spLocks noGrp="1"/>
          </p:cNvSpPr>
          <p:nvPr>
            <p:ph type="sldNum" sz="quarter" idx="12"/>
          </p:nvPr>
        </p:nvSpPr>
        <p:spPr>
          <a:xfrm>
            <a:off x="10775994" y="5873712"/>
            <a:ext cx="907186" cy="498470"/>
          </a:xfrm>
        </p:spPr>
        <p:txBody>
          <a:bodyPr/>
          <a:lstStyle/>
          <a:p>
            <a:fld id="{6D22F896-40B5-4ADD-8801-0D06FADFA095}" type="slidenum">
              <a:rPr lang="en-US" smtClean="0">
                <a:solidFill>
                  <a:schemeClr val="accent1">
                    <a:lumMod val="60000"/>
                    <a:lumOff val="40000"/>
                  </a:schemeClr>
                </a:solidFill>
              </a:rPr>
              <a:t>21</a:t>
            </a:fld>
            <a:endParaRPr lang="en-US" dirty="0">
              <a:solidFill>
                <a:schemeClr val="accent1">
                  <a:lumMod val="60000"/>
                  <a:lumOff val="40000"/>
                </a:schemeClr>
              </a:solidFill>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8776" b="18805"/>
          <a:stretch/>
        </p:blipFill>
        <p:spPr>
          <a:xfrm>
            <a:off x="6257528" y="75052"/>
            <a:ext cx="5369984" cy="1817370"/>
          </a:xfrm>
          <a:prstGeom prst="rect">
            <a:avLst/>
          </a:prstGeom>
        </p:spPr>
      </p:pic>
      <p:sp>
        <p:nvSpPr>
          <p:cNvPr id="7" name="Rectangle 6"/>
          <p:cNvSpPr/>
          <p:nvPr/>
        </p:nvSpPr>
        <p:spPr>
          <a:xfrm>
            <a:off x="6257528" y="1965961"/>
            <a:ext cx="4792609" cy="338554"/>
          </a:xfrm>
          <a:prstGeom prst="rect">
            <a:avLst/>
          </a:prstGeom>
        </p:spPr>
        <p:txBody>
          <a:bodyPr wrap="square">
            <a:spAutoFit/>
          </a:bodyPr>
          <a:lstStyle/>
          <a:p>
            <a:r>
              <a:rPr lang="en-US" sz="1600" i="1" dirty="0">
                <a:latin typeface="Abadi MT Condensed Light" charset="0"/>
                <a:ea typeface="Abadi MT Condensed Light" charset="0"/>
                <a:cs typeface="Abadi MT Condensed Light" charset="0"/>
              </a:rPr>
              <a:t>Photo by Marcus Center for the Performing Arts</a:t>
            </a:r>
          </a:p>
        </p:txBody>
      </p:sp>
    </p:spTree>
    <p:extLst>
      <p:ext uri="{BB962C8B-B14F-4D97-AF65-F5344CB8AC3E}">
        <p14:creationId xmlns:p14="http://schemas.microsoft.com/office/powerpoint/2010/main" val="206601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89856"/>
            <a:ext cx="10396882" cy="1151965"/>
          </a:xfrm>
        </p:spPr>
        <p:txBody>
          <a:bodyPr>
            <a:normAutofit/>
          </a:bodyPr>
          <a:lstStyle/>
          <a:p>
            <a:r>
              <a:rPr lang="en-US" cap="none" dirty="0">
                <a:latin typeface="Abadi MT Condensed Extra Bold" charset="0"/>
                <a:ea typeface="Abadi MT Condensed Extra Bold" charset="0"/>
                <a:cs typeface="Abadi MT Condensed Extra Bold" charset="0"/>
              </a:rPr>
              <a:t>Bronzeville Arts Ensemble</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74883" y="2092271"/>
            <a:ext cx="10751948" cy="3286763"/>
          </a:xfrm>
        </p:spPr>
        <p:txBody>
          <a:bodyPr>
            <a:noAutofit/>
          </a:bodyPr>
          <a:lstStyle/>
          <a:p>
            <a:r>
              <a:rPr lang="en-US" sz="1500" cap="none" dirty="0">
                <a:latin typeface="Abadi MT Condensed Light" charset="0"/>
                <a:ea typeface="Abadi MT Condensed Light" charset="0"/>
                <a:cs typeface="Abadi MT Condensed Light" charset="0"/>
              </a:rPr>
              <a:t>“Illuminates the black experience in America by developing and creating theater while providing artistic and educational opportunities.” </a:t>
            </a:r>
          </a:p>
          <a:p>
            <a:r>
              <a:rPr lang="en-US" sz="1500" cap="none" dirty="0">
                <a:latin typeface="Abadi MT Condensed Light" charset="0"/>
                <a:ea typeface="Abadi MT Condensed Light" charset="0"/>
                <a:cs typeface="Abadi MT Condensed Light" charset="0"/>
              </a:rPr>
              <a:t>Bronzeville Arts Ensemble offers classes for actors, dancers and playwrights to continue theater education opportunity for Milwaukee residents.</a:t>
            </a:r>
          </a:p>
          <a:p>
            <a:r>
              <a:rPr lang="en-US" sz="1500" cap="none" dirty="0">
                <a:latin typeface="Abadi MT Condensed Light" charset="0"/>
                <a:ea typeface="Abadi MT Condensed Light" charset="0"/>
                <a:cs typeface="Abadi MT Condensed Light" charset="0"/>
              </a:rPr>
              <a:t>They collaborate with community organizations and other artists to provide a creative outlet for local and regional artists. </a:t>
            </a:r>
          </a:p>
          <a:p>
            <a:r>
              <a:rPr lang="en-US" sz="1500" cap="none" dirty="0">
                <a:latin typeface="Abadi MT Condensed Light" charset="0"/>
                <a:ea typeface="Abadi MT Condensed Light" charset="0"/>
                <a:cs typeface="Abadi MT Condensed Light" charset="0"/>
              </a:rPr>
              <a:t>Their goals:</a:t>
            </a:r>
          </a:p>
          <a:p>
            <a:pPr lvl="1"/>
            <a:r>
              <a:rPr lang="en-US" sz="1500" cap="none" dirty="0">
                <a:latin typeface="Abadi MT Condensed Light" charset="0"/>
                <a:ea typeface="Abadi MT Condensed Light" charset="0"/>
                <a:cs typeface="Abadi MT Condensed Light" charset="0"/>
              </a:rPr>
              <a:t>“Develop new plays and musicals, told through the </a:t>
            </a:r>
            <a:r>
              <a:rPr lang="en-US" sz="1500" cap="none" dirty="0" err="1">
                <a:latin typeface="Abadi MT Condensed Light" charset="0"/>
                <a:ea typeface="Abadi MT Condensed Light" charset="0"/>
                <a:cs typeface="Abadi MT Condensed Light" charset="0"/>
              </a:rPr>
              <a:t>lense</a:t>
            </a:r>
            <a:r>
              <a:rPr lang="en-US" sz="1500" cap="none" dirty="0">
                <a:latin typeface="Abadi MT Condensed Light" charset="0"/>
                <a:ea typeface="Abadi MT Condensed Light" charset="0"/>
                <a:cs typeface="Abadi MT Condensed Light" charset="0"/>
              </a:rPr>
              <a:t> of people of the African diaspora</a:t>
            </a:r>
          </a:p>
          <a:p>
            <a:pPr lvl="1"/>
            <a:r>
              <a:rPr lang="en-US" sz="1500" cap="none" dirty="0">
                <a:latin typeface="Abadi MT Condensed Light" charset="0"/>
                <a:ea typeface="Abadi MT Condensed Light" charset="0"/>
                <a:cs typeface="Abadi MT Condensed Light" charset="0"/>
              </a:rPr>
              <a:t>collaborate with other theaters and community-based organizations, using art to heal, discover, explore and encourage dialogue inspired by the world around us</a:t>
            </a:r>
          </a:p>
          <a:p>
            <a:pPr lvl="1"/>
            <a:r>
              <a:rPr lang="en-US" sz="1500" cap="none" dirty="0">
                <a:latin typeface="Abadi MT Condensed Light" charset="0"/>
                <a:ea typeface="Abadi MT Condensed Light" charset="0"/>
                <a:cs typeface="Abadi MT Condensed Light" charset="0"/>
              </a:rPr>
              <a:t>mentor and cultivate new and emerging talent in Milwaukee </a:t>
            </a:r>
          </a:p>
          <a:p>
            <a:pPr lvl="1"/>
            <a:r>
              <a:rPr lang="en-US" sz="1500" cap="none" dirty="0">
                <a:latin typeface="Abadi MT Condensed Light" charset="0"/>
                <a:ea typeface="Abadi MT Condensed Light" charset="0"/>
                <a:cs typeface="Abadi MT Condensed Light" charset="0"/>
              </a:rPr>
              <a:t>challenge and inspire Bronzeville Arts Ensemble (BAE) members and other local artists; provide an artistic home to create and share the art of theater</a:t>
            </a:r>
          </a:p>
          <a:p>
            <a:pPr lvl="1"/>
            <a:r>
              <a:rPr lang="en-US" sz="1500" cap="none" dirty="0">
                <a:latin typeface="Abadi MT Condensed Light" charset="0"/>
                <a:ea typeface="Abadi MT Condensed Light" charset="0"/>
                <a:cs typeface="Abadi MT Condensed Light" charset="0"/>
              </a:rPr>
              <a:t>engage the local community through workshops, conferences, festivals, discussions and other events, providing a social outlet”</a:t>
            </a:r>
            <a:br>
              <a:rPr lang="en-US" sz="1500" dirty="0"/>
            </a:br>
            <a:endParaRPr lang="en-US" sz="1500" dirty="0"/>
          </a:p>
          <a:p>
            <a:pPr marL="1888236" lvl="1" indent="-571500">
              <a:buFont typeface="Arial" charset="0"/>
              <a:buChar char="•"/>
            </a:pPr>
            <a:endParaRPr lang="en-US" sz="1500" u="sng" cap="none" dirty="0">
              <a:latin typeface="Abadi MT Condensed Light" charset="0"/>
              <a:ea typeface="Abadi MT Condensed Light" charset="0"/>
              <a:cs typeface="Abadi MT Condensed Light" charset="0"/>
            </a:endParaRPr>
          </a:p>
          <a:p>
            <a:endParaRPr lang="en-US" sz="1500" cap="none" dirty="0">
              <a:latin typeface="Abadi MT Condensed Light" charset="0"/>
              <a:ea typeface="Abadi MT Condensed Light" charset="0"/>
              <a:cs typeface="Abadi MT Condensed Light" charset="0"/>
            </a:endParaRPr>
          </a:p>
        </p:txBody>
      </p:sp>
      <p:sp>
        <p:nvSpPr>
          <p:cNvPr id="4" name="Slide Number Placeholder 3"/>
          <p:cNvSpPr>
            <a:spLocks noGrp="1"/>
          </p:cNvSpPr>
          <p:nvPr>
            <p:ph type="sldNum" sz="quarter" idx="12"/>
          </p:nvPr>
        </p:nvSpPr>
        <p:spPr>
          <a:xfrm>
            <a:off x="10775993" y="5857087"/>
            <a:ext cx="907186" cy="498470"/>
          </a:xfrm>
        </p:spPr>
        <p:txBody>
          <a:bodyPr/>
          <a:lstStyle/>
          <a:p>
            <a:fld id="{6D22F896-40B5-4ADD-8801-0D06FADFA095}" type="slidenum">
              <a:rPr lang="en-US" smtClean="0">
                <a:solidFill>
                  <a:schemeClr val="accent1">
                    <a:lumMod val="60000"/>
                    <a:lumOff val="40000"/>
                  </a:schemeClr>
                </a:solidFill>
              </a:rPr>
              <a:t>22</a:t>
            </a:fld>
            <a:endParaRPr lang="en-US" dirty="0">
              <a:solidFill>
                <a:schemeClr val="accent1">
                  <a:lumMod val="60000"/>
                  <a:lumOff val="40000"/>
                </a:schemeClr>
              </a:solidFill>
            </a:endParaRPr>
          </a:p>
        </p:txBody>
      </p:sp>
      <p:sp>
        <p:nvSpPr>
          <p:cNvPr id="5" name="TextBox 4"/>
          <p:cNvSpPr txBox="1"/>
          <p:nvPr/>
        </p:nvSpPr>
        <p:spPr>
          <a:xfrm>
            <a:off x="674883" y="5624148"/>
            <a:ext cx="3512126" cy="1167114"/>
          </a:xfrm>
          <a:prstGeom prst="rect">
            <a:avLst/>
          </a:prstGeom>
          <a:noFill/>
        </p:spPr>
        <p:txBody>
          <a:bodyPr wrap="square" rtlCol="0">
            <a:spAutoFit/>
          </a:bodyPr>
          <a:lstStyle/>
          <a:p>
            <a:r>
              <a:rPr lang="en-US" dirty="0">
                <a:ln>
                  <a:solidFill>
                    <a:schemeClr val="bg1"/>
                  </a:solidFill>
                </a:ln>
                <a:latin typeface="Abadi MT Condensed Light" charset="0"/>
                <a:ea typeface="Abadi MT Condensed Light" charset="0"/>
                <a:cs typeface="Abadi MT Condensed Light" charset="0"/>
                <a:hlinkClick r:id="rId2"/>
              </a:rPr>
              <a:t>“Bronzeville Arts Ensemble - About.”  </a:t>
            </a:r>
            <a:endParaRPr lang="en-US" dirty="0">
              <a:ln>
                <a:solidFill>
                  <a:schemeClr val="bg1"/>
                </a:solidFill>
              </a:ln>
              <a:latin typeface="Abadi MT Condensed Light" charset="0"/>
              <a:ea typeface="Abadi MT Condensed Light" charset="0"/>
              <a:cs typeface="Abadi MT Condensed Light" charset="0"/>
            </a:endParaRPr>
          </a:p>
          <a:p>
            <a:endParaRPr lang="en-US" sz="5184" dirty="0"/>
          </a:p>
        </p:txBody>
      </p:sp>
    </p:spTree>
    <p:extLst>
      <p:ext uri="{BB962C8B-B14F-4D97-AF65-F5344CB8AC3E}">
        <p14:creationId xmlns:p14="http://schemas.microsoft.com/office/powerpoint/2010/main" val="842781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none" dirty="0">
                <a:latin typeface="Abadi MT Condensed Extra Bold" charset="0"/>
                <a:ea typeface="Abadi MT Condensed Extra Bold" charset="0"/>
                <a:cs typeface="Abadi MT Condensed Extra Bold" charset="0"/>
              </a:rPr>
              <a:t>Black Arts MKE &amp; Bronzeville Arts Ensemble</a:t>
            </a:r>
            <a:endParaRPr lang="en-US" dirty="0"/>
          </a:p>
        </p:txBody>
      </p:sp>
      <p:sp>
        <p:nvSpPr>
          <p:cNvPr id="3" name="Content Placeholder 2"/>
          <p:cNvSpPr>
            <a:spLocks noGrp="1"/>
          </p:cNvSpPr>
          <p:nvPr>
            <p:ph sz="quarter" idx="13"/>
          </p:nvPr>
        </p:nvSpPr>
        <p:spPr>
          <a:xfrm>
            <a:off x="685801" y="2008248"/>
            <a:ext cx="6508506" cy="3696058"/>
          </a:xfrm>
        </p:spPr>
        <p:txBody>
          <a:bodyPr>
            <a:normAutofit fontScale="92500" lnSpcReduction="10000"/>
          </a:bodyPr>
          <a:lstStyle/>
          <a:p>
            <a:r>
              <a:rPr lang="en-US" sz="2100" cap="none" dirty="0">
                <a:latin typeface="Abadi MT Condensed Light" charset="0"/>
                <a:ea typeface="Abadi MT Condensed Light" charset="0"/>
                <a:cs typeface="Abadi MT Condensed Light" charset="0"/>
              </a:rPr>
              <a:t>These two organizations often partner together for theater productions and classes.</a:t>
            </a:r>
          </a:p>
          <a:p>
            <a:r>
              <a:rPr lang="en-US" sz="2100" cap="none" dirty="0">
                <a:latin typeface="Abadi MT Condensed Light" charset="0"/>
                <a:ea typeface="Abadi MT Condensed Light" charset="0"/>
                <a:cs typeface="Abadi MT Condensed Light" charset="0"/>
              </a:rPr>
              <a:t>Performing Arts All-day Summer Camp For City </a:t>
            </a:r>
            <a:r>
              <a:rPr lang="en-US" sz="2100" cap="none" dirty="0" err="1">
                <a:latin typeface="Abadi MT Condensed Light" charset="0"/>
                <a:ea typeface="Abadi MT Condensed Light" charset="0"/>
                <a:cs typeface="Abadi MT Condensed Light" charset="0"/>
              </a:rPr>
              <a:t>Kidz</a:t>
            </a:r>
            <a:r>
              <a:rPr lang="en-US" sz="2100" cap="none" dirty="0">
                <a:latin typeface="Abadi MT Condensed Light" charset="0"/>
                <a:ea typeface="Abadi MT Condensed Light" charset="0"/>
                <a:cs typeface="Abadi MT Condensed Light" charset="0"/>
              </a:rPr>
              <a:t> </a:t>
            </a:r>
          </a:p>
          <a:p>
            <a:pPr lvl="1"/>
            <a:r>
              <a:rPr lang="en-US" sz="2100" cap="none" dirty="0">
                <a:latin typeface="Abadi MT Condensed Light" charset="0"/>
                <a:ea typeface="Abadi MT Condensed Light" charset="0"/>
                <a:cs typeface="Abadi MT Condensed Light" charset="0"/>
              </a:rPr>
              <a:t>A “musical theater experience for disadvantaged city of Milwaukee youth ages 12 to 18.”</a:t>
            </a:r>
          </a:p>
          <a:p>
            <a:pPr lvl="1"/>
            <a:r>
              <a:rPr lang="en-US" sz="2100" cap="none" dirty="0">
                <a:latin typeface="Abadi MT Condensed Light" charset="0"/>
                <a:ea typeface="Abadi MT Condensed Light" charset="0"/>
                <a:cs typeface="Abadi MT Condensed Light" charset="0"/>
              </a:rPr>
              <a:t> Taught by Bronzeville Arts Ensemble &amp; Black Arts MKE teaching artists. </a:t>
            </a:r>
            <a:r>
              <a:rPr lang="en-US" sz="1900" cap="none" dirty="0">
                <a:latin typeface="Abadi MT Condensed Light" charset="0"/>
                <a:ea typeface="Abadi MT Condensed Light" charset="0"/>
                <a:cs typeface="Abadi MT Condensed Light" charset="0"/>
                <a:hlinkClick r:id="rId2"/>
              </a:rPr>
              <a:t>(“Black Arts MKE, Inc. - About.”)</a:t>
            </a:r>
            <a:r>
              <a:rPr lang="en-US" sz="1900" cap="none" dirty="0">
                <a:latin typeface="Abadi MT Condensed Light" charset="0"/>
                <a:ea typeface="Abadi MT Condensed Light" charset="0"/>
                <a:cs typeface="Abadi MT Condensed Light" charset="0"/>
              </a:rPr>
              <a:t>.</a:t>
            </a:r>
            <a:endParaRPr lang="en-US" sz="2100" cap="none" dirty="0">
              <a:latin typeface="Abadi MT Condensed Light" charset="0"/>
              <a:ea typeface="Abadi MT Condensed Light" charset="0"/>
              <a:cs typeface="Abadi MT Condensed Light" charset="0"/>
            </a:endParaRPr>
          </a:p>
          <a:p>
            <a:r>
              <a:rPr lang="en-US" sz="2100" cap="none" dirty="0">
                <a:latin typeface="Abadi MT Condensed Light" charset="0"/>
                <a:ea typeface="Abadi MT Condensed Light" charset="0"/>
                <a:cs typeface="Abadi MT Condensed Light" charset="0"/>
              </a:rPr>
              <a:t>Annually produces </a:t>
            </a:r>
            <a:r>
              <a:rPr lang="en-US" sz="2100" i="1" cap="none" dirty="0">
                <a:latin typeface="Abadi MT Condensed Light" charset="0"/>
                <a:ea typeface="Abadi MT Condensed Light" charset="0"/>
                <a:cs typeface="Abadi MT Condensed Light" charset="0"/>
              </a:rPr>
              <a:t>Black Nativity By Langston Hughes. </a:t>
            </a:r>
            <a:r>
              <a:rPr lang="en-US" sz="2100" cap="none" dirty="0">
                <a:latin typeface="Abadi MT Condensed Light" charset="0"/>
                <a:ea typeface="Abadi MT Condensed Light" charset="0"/>
                <a:cs typeface="Abadi MT Condensed Light" charset="0"/>
              </a:rPr>
              <a:t>Both involved in the Marcus Center For The Performing Arts’ BLACK ARTS SERIES </a:t>
            </a:r>
            <a:r>
              <a:rPr lang="en-US" sz="1900" cap="none" dirty="0">
                <a:latin typeface="Abadi MT Condensed Light" charset="0"/>
                <a:ea typeface="Abadi MT Condensed Light" charset="0"/>
                <a:cs typeface="Abadi MT Condensed Light" charset="0"/>
                <a:hlinkClick r:id="rId3"/>
              </a:rPr>
              <a:t>(“Black Arts Series.”)</a:t>
            </a:r>
            <a:r>
              <a:rPr lang="en-US" sz="1900" cap="none" dirty="0">
                <a:latin typeface="Abadi MT Condensed Light" charset="0"/>
                <a:ea typeface="Abadi MT Condensed Light" charset="0"/>
                <a:cs typeface="Abadi MT Condensed Light" charset="0"/>
              </a:rPr>
              <a:t>.</a:t>
            </a:r>
            <a:r>
              <a:rPr lang="en-US" sz="2100" cap="none" dirty="0">
                <a:latin typeface="Abadi MT Condensed Light" charset="0"/>
                <a:ea typeface="Abadi MT Condensed Light" charset="0"/>
                <a:cs typeface="Abadi MT Condensed Light" charset="0"/>
              </a:rPr>
              <a:t> </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198"/>
          <a:stretch/>
        </p:blipFill>
        <p:spPr>
          <a:xfrm>
            <a:off x="7435066" y="1837766"/>
            <a:ext cx="4078679" cy="2681207"/>
          </a:xfrm>
          <a:prstGeom prst="rect">
            <a:avLst/>
          </a:prstGeom>
        </p:spPr>
      </p:pic>
      <p:sp>
        <p:nvSpPr>
          <p:cNvPr id="6" name="Slide Number Placeholder 3"/>
          <p:cNvSpPr txBox="1">
            <a:spLocks/>
          </p:cNvSpPr>
          <p:nvPr/>
        </p:nvSpPr>
        <p:spPr>
          <a:xfrm>
            <a:off x="10776540" y="5857088"/>
            <a:ext cx="907186" cy="498470"/>
          </a:xfrm>
          <a:prstGeom prst="rect">
            <a:avLst/>
          </a:prstGeom>
        </p:spPr>
        <p:txBody>
          <a:bodyPr vert="horz" lIns="91440" tIns="45720" rIns="91440" bIns="45720" rtlCol="0" anchor="ctr"/>
          <a:lstStyle>
            <a:defPPr>
              <a:defRPr lang="en-US"/>
            </a:defPPr>
            <a:lvl1pPr marL="0" algn="ctr" defTabSz="457171" rtl="0" eaLnBrk="1" latinLnBrk="0" hangingPunct="1">
              <a:defRPr sz="3200" kern="1200" cap="all" baseline="0">
                <a:solidFill>
                  <a:schemeClr val="accent1">
                    <a:lumMod val="50000"/>
                  </a:schemeClr>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a:lstStyle>
          <a:p>
            <a:r>
              <a:rPr lang="en-US" dirty="0">
                <a:solidFill>
                  <a:schemeClr val="accent1">
                    <a:lumMod val="60000"/>
                    <a:lumOff val="40000"/>
                  </a:schemeClr>
                </a:solidFill>
              </a:rPr>
              <a:t>23</a:t>
            </a:r>
          </a:p>
        </p:txBody>
      </p:sp>
      <p:sp>
        <p:nvSpPr>
          <p:cNvPr id="7" name="Rectangle 6"/>
          <p:cNvSpPr/>
          <p:nvPr/>
        </p:nvSpPr>
        <p:spPr>
          <a:xfrm>
            <a:off x="7435066" y="4518973"/>
            <a:ext cx="2978150" cy="338554"/>
          </a:xfrm>
          <a:prstGeom prst="rect">
            <a:avLst/>
          </a:prstGeom>
        </p:spPr>
        <p:txBody>
          <a:bodyPr wrap="square">
            <a:spAutoFit/>
          </a:bodyPr>
          <a:lstStyle/>
          <a:p>
            <a:r>
              <a:rPr lang="en-US" sz="1600" i="1" dirty="0">
                <a:latin typeface="Abadi MT Condensed Light" charset="0"/>
                <a:ea typeface="Abadi MT Condensed Light" charset="0"/>
                <a:cs typeface="Abadi MT Condensed Light" charset="0"/>
              </a:rPr>
              <a:t>Photo by Black Arts MKE</a:t>
            </a:r>
          </a:p>
        </p:txBody>
      </p:sp>
    </p:spTree>
    <p:extLst>
      <p:ext uri="{BB962C8B-B14F-4D97-AF65-F5344CB8AC3E}">
        <p14:creationId xmlns:p14="http://schemas.microsoft.com/office/powerpoint/2010/main" val="774374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60720"/>
            <a:ext cx="10396882" cy="1151965"/>
          </a:xfrm>
        </p:spPr>
        <p:txBody>
          <a:bodyPr/>
          <a:lstStyle/>
          <a:p>
            <a:r>
              <a:rPr lang="en-US" cap="none" dirty="0">
                <a:latin typeface="Abadi MT Condensed Extra Bold" charset="0"/>
                <a:ea typeface="Abadi MT Condensed Extra Bold" charset="0"/>
                <a:cs typeface="Abadi MT Condensed Extra Bold" charset="0"/>
              </a:rPr>
              <a:t>Milwaukee Public Theatre</a:t>
            </a:r>
            <a:endParaRPr lang="en-US" dirty="0"/>
          </a:p>
        </p:txBody>
      </p:sp>
      <p:sp>
        <p:nvSpPr>
          <p:cNvPr id="3" name="Content Placeholder 2"/>
          <p:cNvSpPr>
            <a:spLocks noGrp="1"/>
          </p:cNvSpPr>
          <p:nvPr>
            <p:ph sz="quarter" idx="13"/>
          </p:nvPr>
        </p:nvSpPr>
        <p:spPr>
          <a:xfrm>
            <a:off x="685801" y="1565329"/>
            <a:ext cx="6496800" cy="4350560"/>
          </a:xfrm>
        </p:spPr>
        <p:txBody>
          <a:bodyPr>
            <a:normAutofit fontScale="77500" lnSpcReduction="20000"/>
          </a:bodyPr>
          <a:lstStyle/>
          <a:p>
            <a:r>
              <a:rPr lang="en-US" sz="2800" cap="none" dirty="0">
                <a:latin typeface="Abadi MT Condensed Light" charset="0"/>
                <a:ea typeface="Abadi MT Condensed Light" charset="0"/>
                <a:cs typeface="Abadi MT Condensed Light" charset="0"/>
              </a:rPr>
              <a:t>A professional outreach theater, the company produces outreach events throughout the Milwaukee community for the past 40 years. </a:t>
            </a:r>
          </a:p>
          <a:p>
            <a:r>
              <a:rPr lang="en-US" sz="2800" cap="none" dirty="0">
                <a:latin typeface="Abadi MT Condensed Light" charset="0"/>
                <a:ea typeface="Abadi MT Condensed Light" charset="0"/>
                <a:cs typeface="Abadi MT Condensed Light" charset="0"/>
              </a:rPr>
              <a:t>“rooted in a profound belief in the arts as an empowering and healing resource that must be available to all people, regardless of age, ability/disability, culture, ethnicity or income level.”</a:t>
            </a:r>
          </a:p>
          <a:p>
            <a:r>
              <a:rPr lang="en-US" sz="2800" cap="none" dirty="0">
                <a:latin typeface="Abadi MT Condensed Light" charset="0"/>
                <a:ea typeface="Abadi MT Condensed Light" charset="0"/>
                <a:cs typeface="Abadi MT Condensed Light" charset="0"/>
              </a:rPr>
              <a:t>Free-to-the-public performances, parades and pageants in Milwaukee.</a:t>
            </a:r>
          </a:p>
          <a:p>
            <a:pPr lvl="1"/>
            <a:r>
              <a:rPr lang="en-US" sz="2800" cap="none" dirty="0">
                <a:latin typeface="Abadi MT Condensed Light" charset="0"/>
                <a:ea typeface="Abadi MT Condensed Light" charset="0"/>
                <a:cs typeface="Abadi MT Condensed Light" charset="0"/>
              </a:rPr>
              <a:t>This allows for diverse audiences since it removes the obstacle of ticket prices</a:t>
            </a:r>
          </a:p>
          <a:p>
            <a:endParaRPr lang="en-US" sz="2900" cap="none" dirty="0">
              <a:latin typeface="Abadi MT Condensed Light" charset="0"/>
              <a:ea typeface="Abadi MT Condensed Light" charset="0"/>
              <a:cs typeface="Abadi MT Condensed Light" charset="0"/>
            </a:endParaRPr>
          </a:p>
          <a:p>
            <a:endParaRPr lang="en-US" dirty="0"/>
          </a:p>
        </p:txBody>
      </p:sp>
      <p:sp>
        <p:nvSpPr>
          <p:cNvPr id="4" name="Slide Number Placeholder 3"/>
          <p:cNvSpPr>
            <a:spLocks noGrp="1"/>
          </p:cNvSpPr>
          <p:nvPr>
            <p:ph type="sldNum" sz="quarter" idx="12"/>
          </p:nvPr>
        </p:nvSpPr>
        <p:spPr>
          <a:xfrm>
            <a:off x="10776540" y="5857088"/>
            <a:ext cx="907186" cy="498470"/>
          </a:xfrm>
        </p:spPr>
        <p:txBody>
          <a:bodyPr/>
          <a:lstStyle/>
          <a:p>
            <a:fld id="{6D22F896-40B5-4ADD-8801-0D06FADFA095}" type="slidenum">
              <a:rPr lang="en-US" smtClean="0">
                <a:solidFill>
                  <a:schemeClr val="accent1">
                    <a:lumMod val="60000"/>
                    <a:lumOff val="40000"/>
                  </a:schemeClr>
                </a:solidFill>
              </a:rPr>
              <a:t>24</a:t>
            </a:fld>
            <a:endParaRPr lang="en-US" dirty="0">
              <a:solidFill>
                <a:schemeClr val="accent1">
                  <a:lumMod val="60000"/>
                  <a:lumOff val="40000"/>
                </a:schemeClr>
              </a:solidFill>
            </a:endParaRP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341" y="1837766"/>
            <a:ext cx="3900082" cy="2600055"/>
          </a:xfrm>
          <a:prstGeom prst="rect">
            <a:avLst/>
          </a:prstGeom>
        </p:spPr>
      </p:pic>
      <p:sp>
        <p:nvSpPr>
          <p:cNvPr id="7" name="Rectangle 6"/>
          <p:cNvSpPr/>
          <p:nvPr/>
        </p:nvSpPr>
        <p:spPr>
          <a:xfrm>
            <a:off x="7448835" y="4430102"/>
            <a:ext cx="2978150" cy="338554"/>
          </a:xfrm>
          <a:prstGeom prst="rect">
            <a:avLst/>
          </a:prstGeom>
        </p:spPr>
        <p:txBody>
          <a:bodyPr wrap="square">
            <a:spAutoFit/>
          </a:bodyPr>
          <a:lstStyle/>
          <a:p>
            <a:r>
              <a:rPr lang="en-US" sz="1600" i="1" dirty="0">
                <a:latin typeface="Abadi MT Condensed Light" charset="0"/>
                <a:ea typeface="Abadi MT Condensed Light" charset="0"/>
                <a:cs typeface="Abadi MT Condensed Light" charset="0"/>
              </a:rPr>
              <a:t>Photo by Milwaukee Public Theatre</a:t>
            </a:r>
          </a:p>
        </p:txBody>
      </p:sp>
      <p:sp>
        <p:nvSpPr>
          <p:cNvPr id="8" name="TextBox 7"/>
          <p:cNvSpPr txBox="1"/>
          <p:nvPr/>
        </p:nvSpPr>
        <p:spPr>
          <a:xfrm>
            <a:off x="674883" y="5624148"/>
            <a:ext cx="3512126" cy="369332"/>
          </a:xfrm>
          <a:prstGeom prst="rect">
            <a:avLst/>
          </a:prstGeom>
          <a:noFill/>
        </p:spPr>
        <p:txBody>
          <a:bodyPr wrap="square" rtlCol="0">
            <a:spAutoFit/>
          </a:bodyPr>
          <a:lstStyle/>
          <a:p>
            <a:r>
              <a:rPr lang="en-US" dirty="0">
                <a:ln>
                  <a:solidFill>
                    <a:schemeClr val="bg1"/>
                  </a:solidFill>
                </a:ln>
                <a:latin typeface="Abadi MT Condensed Light" charset="0"/>
                <a:ea typeface="Abadi MT Condensed Light" charset="0"/>
                <a:cs typeface="Abadi MT Condensed Light" charset="0"/>
                <a:hlinkClick r:id="rId3"/>
              </a:rPr>
              <a:t>“Milwaukee Public Theatre.”</a:t>
            </a:r>
            <a:endParaRPr lang="en-US" dirty="0">
              <a:ln>
                <a:solidFill>
                  <a:schemeClr val="bg1"/>
                </a:solidFill>
              </a:ln>
              <a:latin typeface="Abadi MT Condensed Light" charset="0"/>
              <a:ea typeface="Abadi MT Condensed Light" charset="0"/>
              <a:cs typeface="Abadi MT Condensed Light" charset="0"/>
            </a:endParaRPr>
          </a:p>
        </p:txBody>
      </p:sp>
    </p:spTree>
    <p:extLst>
      <p:ext uri="{BB962C8B-B14F-4D97-AF65-F5344CB8AC3E}">
        <p14:creationId xmlns:p14="http://schemas.microsoft.com/office/powerpoint/2010/main" val="861578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58" y="120353"/>
            <a:ext cx="10396882" cy="1151965"/>
          </a:xfrm>
        </p:spPr>
        <p:txBody>
          <a:bodyPr/>
          <a:lstStyle/>
          <a:p>
            <a:r>
              <a:rPr lang="en-US" cap="none" dirty="0">
                <a:latin typeface="Abadi MT Condensed Extra Bold" charset="0"/>
                <a:ea typeface="Abadi MT Condensed Extra Bold" charset="0"/>
                <a:cs typeface="Abadi MT Condensed Extra Bold" charset="0"/>
              </a:rPr>
              <a:t>Milwaukee Public Theatre</a:t>
            </a:r>
            <a:endParaRPr lang="en-US" dirty="0"/>
          </a:p>
        </p:txBody>
      </p:sp>
      <p:sp>
        <p:nvSpPr>
          <p:cNvPr id="3" name="Content Placeholder 2"/>
          <p:cNvSpPr>
            <a:spLocks noGrp="1"/>
          </p:cNvSpPr>
          <p:nvPr>
            <p:ph sz="quarter" idx="13"/>
          </p:nvPr>
        </p:nvSpPr>
        <p:spPr>
          <a:xfrm>
            <a:off x="379658" y="1048127"/>
            <a:ext cx="6496800" cy="4691523"/>
          </a:xfrm>
        </p:spPr>
        <p:txBody>
          <a:bodyPr>
            <a:normAutofit fontScale="70000" lnSpcReduction="20000"/>
          </a:bodyPr>
          <a:lstStyle/>
          <a:p>
            <a:r>
              <a:rPr lang="en-US" sz="2900" cap="none" dirty="0">
                <a:latin typeface="Abadi MT Condensed Light" charset="0"/>
                <a:ea typeface="Abadi MT Condensed Light" charset="0"/>
                <a:cs typeface="Abadi MT Condensed Light" charset="0"/>
              </a:rPr>
              <a:t>Three main groups:</a:t>
            </a:r>
          </a:p>
          <a:p>
            <a:pPr lvl="1"/>
            <a:r>
              <a:rPr lang="en-US" sz="2900" b="1" cap="none" dirty="0">
                <a:latin typeface="Abadi MT Condensed Light" charset="0"/>
                <a:ea typeface="Abadi MT Condensed Light" charset="0"/>
                <a:cs typeface="Abadi MT Condensed Light" charset="0"/>
              </a:rPr>
              <a:t>Heard Space </a:t>
            </a:r>
            <a:r>
              <a:rPr lang="en-US" sz="2900" cap="none" dirty="0">
                <a:latin typeface="Abadi MT Condensed Light" charset="0"/>
                <a:ea typeface="Abadi MT Condensed Light" charset="0"/>
                <a:cs typeface="Abadi MT Condensed Light" charset="0"/>
              </a:rPr>
              <a:t>is a WPC focused, women-led theater collective that creates </a:t>
            </a:r>
            <a:r>
              <a:rPr lang="en-US" sz="2900" cap="none" dirty="0" err="1">
                <a:latin typeface="Abadi MT Condensed Light" charset="0"/>
                <a:ea typeface="Abadi MT Condensed Light" charset="0"/>
                <a:cs typeface="Abadi MT Condensed Light" charset="0"/>
              </a:rPr>
              <a:t>origina</a:t>
            </a:r>
            <a:r>
              <a:rPr lang="en-US" sz="2900" cap="none" dirty="0">
                <a:latin typeface="Abadi MT Condensed Light" charset="0"/>
                <a:ea typeface="Abadi MT Condensed Light" charset="0"/>
                <a:cs typeface="Abadi MT Condensed Light" charset="0"/>
              </a:rPr>
              <a:t> works.</a:t>
            </a:r>
          </a:p>
          <a:p>
            <a:pPr lvl="1"/>
            <a:r>
              <a:rPr lang="en-US" sz="2900" b="1" cap="none" dirty="0" err="1">
                <a:latin typeface="Abadi MT Condensed Light" charset="0"/>
                <a:ea typeface="Abadi MT Condensed Light" charset="0"/>
                <a:cs typeface="Abadi MT Condensed Light" charset="0"/>
              </a:rPr>
              <a:t>Bembé</a:t>
            </a:r>
            <a:r>
              <a:rPr lang="en-US" sz="2900" cap="none" dirty="0">
                <a:latin typeface="Abadi MT Condensed Light" charset="0"/>
                <a:ea typeface="Abadi MT Condensed Light" charset="0"/>
                <a:cs typeface="Abadi MT Condensed Light" charset="0"/>
              </a:rPr>
              <a:t> is a community-based, intergenerational drum &amp; dance performance program to entertain and also educate the public about racial and cultural identities through afro-</a:t>
            </a:r>
            <a:r>
              <a:rPr lang="en-US" sz="2900" cap="none" dirty="0" err="1">
                <a:latin typeface="Abadi MT Condensed Light" charset="0"/>
                <a:ea typeface="Abadi MT Condensed Light" charset="0"/>
                <a:cs typeface="Abadi MT Condensed Light" charset="0"/>
              </a:rPr>
              <a:t>latinx</a:t>
            </a:r>
            <a:r>
              <a:rPr lang="en-US" sz="2900" cap="none" dirty="0">
                <a:latin typeface="Abadi MT Condensed Light" charset="0"/>
                <a:ea typeface="Abadi MT Condensed Light" charset="0"/>
                <a:cs typeface="Abadi MT Condensed Light" charset="0"/>
              </a:rPr>
              <a:t> music.</a:t>
            </a:r>
          </a:p>
          <a:p>
            <a:pPr lvl="1"/>
            <a:r>
              <a:rPr lang="en-US" sz="2900" b="1" cap="none" dirty="0">
                <a:latin typeface="Abadi MT Condensed Light" charset="0"/>
                <a:ea typeface="Abadi MT Condensed Light" charset="0"/>
                <a:cs typeface="Abadi MT Condensed Light" charset="0"/>
              </a:rPr>
              <a:t>Grand Avenue Players Project</a:t>
            </a:r>
            <a:r>
              <a:rPr lang="en-US" sz="2900" cap="none" dirty="0">
                <a:latin typeface="Abadi MT Condensed Light" charset="0"/>
                <a:ea typeface="Abadi MT Condensed Light" charset="0"/>
                <a:cs typeface="Abadi MT Condensed Light" charset="0"/>
              </a:rPr>
              <a:t>, in partnership with the grand avenue club, is a program designed to address stigmas associated with mental illness through theater works.</a:t>
            </a:r>
          </a:p>
          <a:p>
            <a:r>
              <a:rPr lang="en-US" sz="2900" cap="none" dirty="0">
                <a:latin typeface="Abadi MT Condensed Light" charset="0"/>
                <a:ea typeface="Abadi MT Condensed Light" charset="0"/>
                <a:cs typeface="Abadi MT Condensed Light" charset="0"/>
              </a:rPr>
              <a:t>They want to produce original works and help playwrights work on   their productions, especially marginalized creators..</a:t>
            </a:r>
          </a:p>
          <a:p>
            <a:endParaRPr lang="en-US" dirty="0"/>
          </a:p>
        </p:txBody>
      </p:sp>
      <p:sp>
        <p:nvSpPr>
          <p:cNvPr id="4" name="Slide Number Placeholder 3"/>
          <p:cNvSpPr>
            <a:spLocks noGrp="1"/>
          </p:cNvSpPr>
          <p:nvPr>
            <p:ph type="sldNum" sz="quarter" idx="12"/>
          </p:nvPr>
        </p:nvSpPr>
        <p:spPr>
          <a:xfrm>
            <a:off x="10776540" y="5857088"/>
            <a:ext cx="907186" cy="498470"/>
          </a:xfrm>
        </p:spPr>
        <p:txBody>
          <a:bodyPr/>
          <a:lstStyle/>
          <a:p>
            <a:fld id="{6D22F896-40B5-4ADD-8801-0D06FADFA095}" type="slidenum">
              <a:rPr lang="en-US" smtClean="0">
                <a:solidFill>
                  <a:schemeClr val="accent1">
                    <a:lumMod val="60000"/>
                    <a:lumOff val="40000"/>
                  </a:schemeClr>
                </a:solidFill>
              </a:rPr>
              <a:t>25</a:t>
            </a:fld>
            <a:endParaRPr lang="en-US" dirty="0">
              <a:solidFill>
                <a:schemeClr val="accent1">
                  <a:lumMod val="60000"/>
                  <a:lumOff val="40000"/>
                </a:schemeClr>
              </a:solidFill>
            </a:endParaRPr>
          </a:p>
        </p:txBody>
      </p:sp>
      <p:sp>
        <p:nvSpPr>
          <p:cNvPr id="7" name="Rectangle 6"/>
          <p:cNvSpPr/>
          <p:nvPr/>
        </p:nvSpPr>
        <p:spPr>
          <a:xfrm>
            <a:off x="9470232" y="4424828"/>
            <a:ext cx="2978150" cy="584775"/>
          </a:xfrm>
          <a:prstGeom prst="rect">
            <a:avLst/>
          </a:prstGeom>
        </p:spPr>
        <p:txBody>
          <a:bodyPr wrap="square">
            <a:spAutoFit/>
          </a:bodyPr>
          <a:lstStyle/>
          <a:p>
            <a:r>
              <a:rPr lang="en-US" sz="1600" i="1" dirty="0">
                <a:latin typeface="Abadi MT Condensed Light" charset="0"/>
                <a:ea typeface="Abadi MT Condensed Light" charset="0"/>
                <a:cs typeface="Abadi MT Condensed Light" charset="0"/>
              </a:rPr>
              <a:t>Photos by </a:t>
            </a:r>
          </a:p>
          <a:p>
            <a:r>
              <a:rPr lang="en-US" sz="1600" i="1" dirty="0">
                <a:latin typeface="Abadi MT Condensed Light" charset="0"/>
                <a:ea typeface="Abadi MT Condensed Light" charset="0"/>
                <a:cs typeface="Abadi MT Condensed Light" charset="0"/>
              </a:rPr>
              <a:t>Milwaukee Public Theatre</a:t>
            </a:r>
          </a:p>
        </p:txBody>
      </p:sp>
      <p:sp>
        <p:nvSpPr>
          <p:cNvPr id="8" name="TextBox 7"/>
          <p:cNvSpPr txBox="1"/>
          <p:nvPr/>
        </p:nvSpPr>
        <p:spPr>
          <a:xfrm>
            <a:off x="674883" y="5624148"/>
            <a:ext cx="3512126" cy="369332"/>
          </a:xfrm>
          <a:prstGeom prst="rect">
            <a:avLst/>
          </a:prstGeom>
          <a:noFill/>
        </p:spPr>
        <p:txBody>
          <a:bodyPr wrap="square" rtlCol="0">
            <a:spAutoFit/>
          </a:bodyPr>
          <a:lstStyle/>
          <a:p>
            <a:r>
              <a:rPr lang="en-US" dirty="0">
                <a:ln>
                  <a:solidFill>
                    <a:schemeClr val="bg1"/>
                  </a:solidFill>
                </a:ln>
                <a:latin typeface="Abadi MT Condensed Light" charset="0"/>
                <a:ea typeface="Abadi MT Condensed Light" charset="0"/>
                <a:cs typeface="Abadi MT Condensed Light" charset="0"/>
                <a:hlinkClick r:id="rId2"/>
              </a:rPr>
              <a:t>“Milwaukee Public Theatre.”</a:t>
            </a:r>
            <a:endParaRPr lang="en-US" dirty="0">
              <a:ln>
                <a:solidFill>
                  <a:schemeClr val="bg1"/>
                </a:solidFill>
              </a:ln>
              <a:latin typeface="Abadi MT Condensed Light" charset="0"/>
              <a:ea typeface="Abadi MT Condensed Light" charset="0"/>
              <a:cs typeface="Abadi MT Condensed Light" charset="0"/>
            </a:endParaRPr>
          </a:p>
        </p:txBody>
      </p:sp>
      <p:pic>
        <p:nvPicPr>
          <p:cNvPr id="9" name="Picture 8"/>
          <p:cNvPicPr>
            <a:picLocks noChangeAspect="1"/>
          </p:cNvPicPr>
          <p:nvPr/>
        </p:nvPicPr>
        <p:blipFill>
          <a:blip r:embed="rId3"/>
          <a:stretch>
            <a:fillRect/>
          </a:stretch>
        </p:blipFill>
        <p:spPr>
          <a:xfrm>
            <a:off x="7342818" y="1195657"/>
            <a:ext cx="2195508" cy="1645753"/>
          </a:xfrm>
          <a:prstGeom prst="rect">
            <a:avLst/>
          </a:prstGeom>
        </p:spPr>
      </p:pic>
      <p:pic>
        <p:nvPicPr>
          <p:cNvPr id="10" name="Picture 9"/>
          <p:cNvPicPr>
            <a:picLocks noChangeAspect="1"/>
          </p:cNvPicPr>
          <p:nvPr/>
        </p:nvPicPr>
        <p:blipFill>
          <a:blip r:embed="rId4"/>
          <a:stretch>
            <a:fillRect/>
          </a:stretch>
        </p:blipFill>
        <p:spPr>
          <a:xfrm>
            <a:off x="8990834" y="2514109"/>
            <a:ext cx="2639341" cy="1759561"/>
          </a:xfrm>
          <a:prstGeom prst="rect">
            <a:avLst/>
          </a:prstGeom>
        </p:spPr>
      </p:pic>
      <p:pic>
        <p:nvPicPr>
          <p:cNvPr id="5" name="Picture 4"/>
          <p:cNvPicPr>
            <a:picLocks noChangeAspect="1"/>
          </p:cNvPicPr>
          <p:nvPr/>
        </p:nvPicPr>
        <p:blipFill>
          <a:blip r:embed="rId5"/>
          <a:stretch>
            <a:fillRect/>
          </a:stretch>
        </p:blipFill>
        <p:spPr>
          <a:xfrm>
            <a:off x="6911711" y="3570127"/>
            <a:ext cx="2626615" cy="1749982"/>
          </a:xfrm>
          <a:prstGeom prst="rect">
            <a:avLst/>
          </a:prstGeom>
        </p:spPr>
      </p:pic>
    </p:spTree>
    <p:extLst>
      <p:ext uri="{BB962C8B-B14F-4D97-AF65-F5344CB8AC3E}">
        <p14:creationId xmlns:p14="http://schemas.microsoft.com/office/powerpoint/2010/main" val="15553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a:latin typeface="Abadi MT Condensed Extra Bold" charset="0"/>
                <a:ea typeface="Abadi MT Condensed Extra Bold" charset="0"/>
                <a:cs typeface="Abadi MT Condensed Extra Bold" charset="0"/>
              </a:rPr>
              <a:t>Why Accessible Theater Matters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5801" y="2326636"/>
            <a:ext cx="10394707" cy="3311189"/>
          </a:xfrm>
        </p:spPr>
        <p:txBody>
          <a:bodyPr>
            <a:normAutofit fontScale="92500" lnSpcReduction="10000"/>
          </a:bodyPr>
          <a:lstStyle/>
          <a:p>
            <a:r>
              <a:rPr lang="en-US" sz="2800" cap="none" dirty="0">
                <a:latin typeface="Abadi MT Condensed Light" charset="0"/>
                <a:ea typeface="Abadi MT Condensed Light" charset="0"/>
                <a:cs typeface="Abadi MT Condensed Light" charset="0"/>
              </a:rPr>
              <a:t>In a diverse city like Milwaukee, I think it is important that theater productions reflect and represent various communities so different interests can be served. If a show itself features diverse characters, it usually also shows diversity in the cast and crew. </a:t>
            </a:r>
          </a:p>
          <a:p>
            <a:r>
              <a:rPr lang="en-US" sz="2800" cap="none" dirty="0">
                <a:latin typeface="Abadi MT Condensed Light" charset="0"/>
                <a:ea typeface="Abadi MT Condensed Light" charset="0"/>
                <a:cs typeface="Abadi MT Condensed Light" charset="0"/>
              </a:rPr>
              <a:t>While the Milwaukee Theater scene has made strides in highlighting diverse communities, I think it would be foolish to say that Milwaukee’s theater scene is completely diverse. Many shows are still predominantly aimed towards white audiences with casts of white actors and actresses. </a:t>
            </a:r>
          </a:p>
          <a:p>
            <a:endParaRPr lang="en-US" sz="2800" cap="none" dirty="0">
              <a:latin typeface="Abadi MT Condensed Light" charset="0"/>
              <a:ea typeface="Abadi MT Condensed Light" charset="0"/>
              <a:cs typeface="Abadi MT Condensed Light" charset="0"/>
            </a:endParaRPr>
          </a:p>
          <a:p>
            <a:endParaRPr lang="en-US" cap="none" dirty="0">
              <a:latin typeface="Abadi MT Condensed Light" charset="0"/>
              <a:ea typeface="Abadi MT Condensed Light" charset="0"/>
              <a:cs typeface="Abadi MT Condensed Light" charset="0"/>
            </a:endParaRPr>
          </a:p>
        </p:txBody>
      </p:sp>
      <p:sp>
        <p:nvSpPr>
          <p:cNvPr id="4" name="Slide Number Placeholder 3"/>
          <p:cNvSpPr>
            <a:spLocks noGrp="1"/>
          </p:cNvSpPr>
          <p:nvPr>
            <p:ph type="sldNum" sz="quarter" idx="12"/>
          </p:nvPr>
        </p:nvSpPr>
        <p:spPr>
          <a:xfrm>
            <a:off x="10759368" y="5873708"/>
            <a:ext cx="907186" cy="498470"/>
          </a:xfrm>
        </p:spPr>
        <p:txBody>
          <a:bodyPr/>
          <a:lstStyle/>
          <a:p>
            <a:fld id="{6D22F896-40B5-4ADD-8801-0D06FADFA095}" type="slidenum">
              <a:rPr lang="en-US" smtClean="0">
                <a:solidFill>
                  <a:schemeClr val="accent1">
                    <a:lumMod val="60000"/>
                    <a:lumOff val="40000"/>
                  </a:schemeClr>
                </a:solidFill>
              </a:rPr>
              <a:t>26</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1088562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3736"/>
            <a:ext cx="10396882" cy="1151965"/>
          </a:xfrm>
        </p:spPr>
        <p:txBody>
          <a:bodyPr>
            <a:normAutofit/>
          </a:bodyPr>
          <a:lstStyle/>
          <a:p>
            <a:r>
              <a:rPr lang="en-US" cap="none" dirty="0">
                <a:latin typeface="Abadi MT Condensed Extra Bold" charset="0"/>
                <a:ea typeface="Abadi MT Condensed Extra Bold" charset="0"/>
                <a:cs typeface="Abadi MT Condensed Extra Bold" charset="0"/>
              </a:rPr>
              <a:t>REFERENCES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7976" y="1261799"/>
            <a:ext cx="10394707" cy="4334401"/>
          </a:xfrm>
        </p:spPr>
        <p:txBody>
          <a:bodyPr>
            <a:normAutofit fontScale="40000" lnSpcReduction="20000"/>
          </a:bodyPr>
          <a:lstStyle/>
          <a:p>
            <a:r>
              <a:rPr lang="en-US" sz="4400" cap="none" dirty="0">
                <a:latin typeface="Abadi MT Condensed Light" charset="0"/>
                <a:ea typeface="Abadi MT Condensed Light" charset="0"/>
                <a:cs typeface="Abadi MT Condensed Light" charset="0"/>
              </a:rPr>
              <a:t>“2017/18 Emerging Professional Residents.” The Milwaukee Repertory Theater, </a:t>
            </a:r>
            <a:r>
              <a:rPr lang="en-US" sz="4400" cap="none" dirty="0" err="1">
                <a:latin typeface="Abadi MT Condensed Light" charset="0"/>
                <a:ea typeface="Abadi MT Condensed Light" charset="0"/>
                <a:cs typeface="Abadi MT Condensed Light" charset="0"/>
              </a:rPr>
              <a:t>www.milwaukeerep.com</a:t>
            </a:r>
            <a:r>
              <a:rPr lang="en-US" sz="4400" cap="none" dirty="0">
                <a:latin typeface="Abadi MT Condensed Light" charset="0"/>
                <a:ea typeface="Abadi MT Condensed Light" charset="0"/>
                <a:cs typeface="Abadi MT Condensed Light" charset="0"/>
              </a:rPr>
              <a:t>/Inside-The-Rep/Our-Board--Staff/Emerging-Professional-Residents/.</a:t>
            </a:r>
            <a:endParaRPr lang="en-US" sz="4200" dirty="0">
              <a:latin typeface="Abadi MT Condensed Light" charset="0"/>
              <a:ea typeface="Abadi MT Condensed Light" charset="0"/>
              <a:cs typeface="Abadi MT Condensed Light" charset="0"/>
            </a:endParaRPr>
          </a:p>
          <a:p>
            <a:r>
              <a:rPr lang="en-US" sz="4200" dirty="0">
                <a:latin typeface="Abadi MT Condensed Light" charset="0"/>
                <a:ea typeface="Abadi MT Condensed Light" charset="0"/>
                <a:cs typeface="Abadi MT Condensed Light" charset="0"/>
              </a:rPr>
              <a:t> “</a:t>
            </a:r>
            <a:r>
              <a:rPr lang="en-US" sz="4200" cap="none" dirty="0">
                <a:latin typeface="Abadi MT Condensed Light" charset="0"/>
                <a:ea typeface="Abadi MT Condensed Light" charset="0"/>
                <a:cs typeface="Abadi MT Condensed Light" charset="0"/>
              </a:rPr>
              <a:t>2018/2019 Season.” </a:t>
            </a:r>
            <a:r>
              <a:rPr lang="en-US" sz="4200" i="1" cap="none" dirty="0">
                <a:latin typeface="Abadi MT Condensed Light" charset="0"/>
                <a:ea typeface="Abadi MT Condensed Light" charset="0"/>
                <a:cs typeface="Abadi MT Condensed Light" charset="0"/>
              </a:rPr>
              <a:t>The Milwaukee Repertory Theater</a:t>
            </a:r>
            <a:r>
              <a:rPr lang="en-US" sz="4200" cap="none" dirty="0">
                <a:latin typeface="Abadi MT Condensed Light" charset="0"/>
                <a:ea typeface="Abadi MT Condensed Light" charset="0"/>
                <a:cs typeface="Abadi MT Condensed Light" charset="0"/>
              </a:rPr>
              <a:t>, </a:t>
            </a:r>
            <a:r>
              <a:rPr lang="en-US" sz="4200" u="sng" cap="none" dirty="0">
                <a:latin typeface="Abadi MT Condensed Light" charset="0"/>
                <a:ea typeface="Abadi MT Condensed Light" charset="0"/>
                <a:cs typeface="Abadi MT Condensed Light" charset="0"/>
                <a:hlinkClick r:id="rId2"/>
              </a:rPr>
              <a:t>Www.Milwaukeerep.Com/Tickets--events/201819-season/</a:t>
            </a:r>
            <a:r>
              <a:rPr lang="en-US" sz="4200" cap="none" dirty="0">
                <a:latin typeface="Abadi MT Condensed Light" charset="0"/>
                <a:ea typeface="Abadi MT Condensed Light" charset="0"/>
                <a:cs typeface="Abadi MT Condensed Light" charset="0"/>
              </a:rPr>
              <a:t>.</a:t>
            </a:r>
          </a:p>
          <a:p>
            <a:r>
              <a:rPr lang="en-US" sz="4200" cap="none" dirty="0">
                <a:latin typeface="Abadi MT Condensed Light" charset="0"/>
                <a:ea typeface="Abadi MT Condensed Light" charset="0"/>
                <a:cs typeface="Abadi MT Condensed Light" charset="0"/>
              </a:rPr>
              <a:t>“A Miller Memorial.” </a:t>
            </a:r>
            <a:r>
              <a:rPr lang="en-US" sz="4200" i="1" cap="none" dirty="0">
                <a:latin typeface="Abadi MT Condensed Light" charset="0"/>
                <a:ea typeface="Abadi MT Condensed Light" charset="0"/>
                <a:cs typeface="Abadi MT Condensed Light" charset="0"/>
              </a:rPr>
              <a:t>Sentinel</a:t>
            </a:r>
            <a:r>
              <a:rPr lang="en-US" sz="4200" cap="none" dirty="0">
                <a:latin typeface="Abadi MT Condensed Light" charset="0"/>
                <a:ea typeface="Abadi MT Condensed Light" charset="0"/>
                <a:cs typeface="Abadi MT Condensed Light" charset="0"/>
              </a:rPr>
              <a:t>, 19 Dec. 1954.</a:t>
            </a:r>
          </a:p>
          <a:p>
            <a:r>
              <a:rPr lang="en-US" sz="4200" cap="none" dirty="0">
                <a:latin typeface="Abadi MT Condensed Light" charset="0"/>
                <a:ea typeface="Abadi MT Condensed Light" charset="0"/>
                <a:cs typeface="Abadi MT Condensed Light" charset="0"/>
              </a:rPr>
              <a:t>“Black Arts MKE, Inc. - About.” </a:t>
            </a:r>
            <a:r>
              <a:rPr lang="en-US" sz="4200" i="1" cap="none" dirty="0">
                <a:latin typeface="Abadi MT Condensed Light" charset="0"/>
                <a:ea typeface="Abadi MT Condensed Light" charset="0"/>
                <a:cs typeface="Abadi MT Condensed Light" charset="0"/>
              </a:rPr>
              <a:t>Facebook</a:t>
            </a:r>
            <a:r>
              <a:rPr lang="en-US" sz="4200" cap="none" dirty="0">
                <a:latin typeface="Abadi MT Condensed Light" charset="0"/>
                <a:ea typeface="Abadi MT Condensed Light" charset="0"/>
                <a:cs typeface="Abadi MT Condensed Light" charset="0"/>
              </a:rPr>
              <a:t>, </a:t>
            </a:r>
            <a:r>
              <a:rPr lang="en-US" sz="4200" cap="none" dirty="0" err="1">
                <a:latin typeface="Abadi MT Condensed Light" charset="0"/>
                <a:ea typeface="Abadi MT Condensed Light" charset="0"/>
                <a:cs typeface="Abadi MT Condensed Light" charset="0"/>
              </a:rPr>
              <a:t>Www.Facebook.Com</a:t>
            </a:r>
            <a:r>
              <a:rPr lang="en-US" sz="4200" cap="none" dirty="0">
                <a:latin typeface="Abadi MT Condensed Light" charset="0"/>
                <a:ea typeface="Abadi MT Condensed Light" charset="0"/>
                <a:cs typeface="Abadi MT Condensed Light" charset="0"/>
              </a:rPr>
              <a:t>/</a:t>
            </a:r>
            <a:r>
              <a:rPr lang="en-US" sz="4200" cap="none" dirty="0" err="1">
                <a:latin typeface="Abadi MT Condensed Light" charset="0"/>
                <a:ea typeface="Abadi MT Condensed Light" charset="0"/>
                <a:cs typeface="Abadi MT Condensed Light" charset="0"/>
              </a:rPr>
              <a:t>Blackartsmke</a:t>
            </a:r>
            <a:r>
              <a:rPr lang="en-US" sz="4200" cap="none" dirty="0">
                <a:latin typeface="Abadi MT Condensed Light" charset="0"/>
                <a:ea typeface="Abadi MT Condensed Light" charset="0"/>
                <a:cs typeface="Abadi MT Condensed Light" charset="0"/>
              </a:rPr>
              <a:t>/.</a:t>
            </a:r>
          </a:p>
          <a:p>
            <a:r>
              <a:rPr lang="en-US" sz="4200" cap="none" dirty="0">
                <a:latin typeface="Abadi MT Condensed Light" charset="0"/>
                <a:ea typeface="Abadi MT Condensed Light" charset="0"/>
                <a:cs typeface="Abadi MT Condensed Light" charset="0"/>
              </a:rPr>
              <a:t>“Black Arts Series.” </a:t>
            </a:r>
            <a:r>
              <a:rPr lang="en-US" sz="4200" i="1" cap="none" dirty="0">
                <a:latin typeface="Abadi MT Condensed Light" charset="0"/>
                <a:ea typeface="Abadi MT Condensed Light" charset="0"/>
                <a:cs typeface="Abadi MT Condensed Light" charset="0"/>
              </a:rPr>
              <a:t>Marcus Center For The Performing Arts - Milwaukee, WI</a:t>
            </a:r>
            <a:r>
              <a:rPr lang="en-US" sz="4200" cap="none" dirty="0">
                <a:latin typeface="Abadi MT Condensed Light" charset="0"/>
                <a:ea typeface="Abadi MT Condensed Light" charset="0"/>
                <a:cs typeface="Abadi MT Condensed Light" charset="0"/>
              </a:rPr>
              <a:t>, </a:t>
            </a:r>
            <a:r>
              <a:rPr lang="en-US" sz="4200" cap="none" dirty="0">
                <a:latin typeface="Abadi MT Condensed Light" charset="0"/>
                <a:ea typeface="Abadi MT Condensed Light" charset="0"/>
                <a:cs typeface="Abadi MT Condensed Light" charset="0"/>
                <a:hlinkClick r:id="rId3"/>
              </a:rPr>
              <a:t>Www.Marcuscenter.Org/Series/Black-arts-mke</a:t>
            </a:r>
            <a:endParaRPr lang="en-US" sz="4200" cap="none" dirty="0">
              <a:latin typeface="Abadi MT Condensed Light" charset="0"/>
              <a:ea typeface="Abadi MT Condensed Light" charset="0"/>
              <a:cs typeface="Abadi MT Condensed Light" charset="0"/>
            </a:endParaRPr>
          </a:p>
          <a:p>
            <a:r>
              <a:rPr lang="en-US" sz="4200" cap="none" dirty="0">
                <a:latin typeface="Abadi MT Condensed Light" charset="0"/>
                <a:ea typeface="Abadi MT Condensed Light" charset="0"/>
                <a:cs typeface="Abadi MT Condensed Light" charset="0"/>
              </a:rPr>
              <a:t>“Black Nativity By Langston Hughes 2018 Returns To The Marcus Center’s Wilson Theater At Vogel Hall.” </a:t>
            </a:r>
            <a:r>
              <a:rPr lang="en-US" sz="4200" i="1" cap="none" dirty="0">
                <a:latin typeface="Abadi MT Condensed Light" charset="0"/>
                <a:ea typeface="Abadi MT Condensed Light" charset="0"/>
                <a:cs typeface="Abadi MT Condensed Light" charset="0"/>
              </a:rPr>
              <a:t>Urban Milwaukee</a:t>
            </a:r>
            <a:r>
              <a:rPr lang="en-US" sz="4200" cap="none" dirty="0">
                <a:latin typeface="Abadi MT Condensed Light" charset="0"/>
                <a:ea typeface="Abadi MT Condensed Light" charset="0"/>
                <a:cs typeface="Abadi MT Condensed Light" charset="0"/>
              </a:rPr>
              <a:t>, 15 Nov. 2018, </a:t>
            </a:r>
            <a:r>
              <a:rPr lang="en-US" sz="4200" cap="none" dirty="0" err="1">
                <a:latin typeface="Abadi MT Condensed Light" charset="0"/>
                <a:ea typeface="Abadi MT Condensed Light" charset="0"/>
                <a:cs typeface="Abadi MT Condensed Light" charset="0"/>
              </a:rPr>
              <a:t>Urbanmilwaukee.Com</a:t>
            </a:r>
            <a:r>
              <a:rPr lang="en-US" sz="4200" cap="none" dirty="0">
                <a:latin typeface="Abadi MT Condensed Light" charset="0"/>
                <a:ea typeface="Abadi MT Condensed Light" charset="0"/>
                <a:cs typeface="Abadi MT Condensed Light" charset="0"/>
              </a:rPr>
              <a:t>/</a:t>
            </a:r>
            <a:r>
              <a:rPr lang="en-US" sz="4200" cap="none" dirty="0" err="1">
                <a:latin typeface="Abadi MT Condensed Light" charset="0"/>
                <a:ea typeface="Abadi MT Condensed Light" charset="0"/>
                <a:cs typeface="Abadi MT Condensed Light" charset="0"/>
              </a:rPr>
              <a:t>Pressrelease</a:t>
            </a:r>
            <a:r>
              <a:rPr lang="en-US" sz="4200" cap="none" dirty="0">
                <a:latin typeface="Abadi MT Condensed Light" charset="0"/>
                <a:ea typeface="Abadi MT Condensed Light" charset="0"/>
                <a:cs typeface="Abadi MT Condensed Light" charset="0"/>
              </a:rPr>
              <a:t>/Black-nativity-by-langston-hughes-2018-returns-to-the-marcus-centers-wilson-theater-at-vogel-hall/.</a:t>
            </a:r>
          </a:p>
          <a:p>
            <a:endParaRPr lang="en-US" cap="none" dirty="0">
              <a:latin typeface="Abadi MT Condensed Light" charset="0"/>
              <a:ea typeface="Abadi MT Condensed Light" charset="0"/>
              <a:cs typeface="Abadi MT Condensed Light" charset="0"/>
            </a:endParaRPr>
          </a:p>
        </p:txBody>
      </p:sp>
      <p:sp>
        <p:nvSpPr>
          <p:cNvPr id="4" name="Slide Number Placeholder 3"/>
          <p:cNvSpPr>
            <a:spLocks noGrp="1"/>
          </p:cNvSpPr>
          <p:nvPr>
            <p:ph type="sldNum" sz="quarter" idx="12"/>
          </p:nvPr>
        </p:nvSpPr>
        <p:spPr>
          <a:xfrm>
            <a:off x="10759368" y="5873708"/>
            <a:ext cx="907186" cy="498470"/>
          </a:xfrm>
        </p:spPr>
        <p:txBody>
          <a:bodyPr/>
          <a:lstStyle/>
          <a:p>
            <a:fld id="{6D22F896-40B5-4ADD-8801-0D06FADFA095}" type="slidenum">
              <a:rPr lang="en-US" smtClean="0">
                <a:solidFill>
                  <a:schemeClr val="accent1">
                    <a:lumMod val="60000"/>
                    <a:lumOff val="40000"/>
                  </a:schemeClr>
                </a:solidFill>
              </a:rPr>
              <a:t>27</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359577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85822"/>
            <a:ext cx="10396882" cy="1151965"/>
          </a:xfrm>
        </p:spPr>
        <p:txBody>
          <a:bodyPr>
            <a:normAutofit/>
          </a:bodyPr>
          <a:lstStyle/>
          <a:p>
            <a:r>
              <a:rPr lang="en-US" cap="none" dirty="0">
                <a:latin typeface="Abadi MT Condensed Extra Bold" charset="0"/>
                <a:ea typeface="Abadi MT Condensed Extra Bold" charset="0"/>
                <a:cs typeface="Abadi MT Condensed Extra Bold" charset="0"/>
              </a:rPr>
              <a:t>REFERENCES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7976" y="1861994"/>
            <a:ext cx="10394707" cy="4062243"/>
          </a:xfrm>
        </p:spPr>
        <p:txBody>
          <a:bodyPr>
            <a:normAutofit fontScale="85000" lnSpcReduction="20000"/>
          </a:bodyPr>
          <a:lstStyle/>
          <a:p>
            <a:r>
              <a:rPr lang="en-US" cap="none" dirty="0">
                <a:latin typeface="Abadi MT Condensed Light" charset="0"/>
                <a:ea typeface="Abadi MT Condensed Light" charset="0"/>
                <a:cs typeface="Abadi MT Condensed Light" charset="0"/>
              </a:rPr>
              <a:t>Begel, Dave. “Theater Companies Wrestle With Diversity Issues.” </a:t>
            </a:r>
            <a:r>
              <a:rPr lang="en-US" i="1" cap="none" dirty="0" err="1">
                <a:latin typeface="Abadi MT Condensed Light" charset="0"/>
                <a:ea typeface="Abadi MT Condensed Light" charset="0"/>
                <a:cs typeface="Abadi MT Condensed Light" charset="0"/>
              </a:rPr>
              <a:t>Onmilwaukee</a:t>
            </a:r>
            <a:r>
              <a:rPr lang="en-US" cap="none" dirty="0">
                <a:latin typeface="Abadi MT Condensed Light" charset="0"/>
                <a:ea typeface="Abadi MT Condensed Light" charset="0"/>
                <a:cs typeface="Abadi MT Condensed Light" charset="0"/>
              </a:rPr>
              <a:t>, 12 Jan. 2016, </a:t>
            </a:r>
            <a:r>
              <a:rPr lang="en-US" cap="none" dirty="0" err="1">
                <a:latin typeface="Abadi MT Condensed Light" charset="0"/>
                <a:ea typeface="Abadi MT Condensed Light" charset="0"/>
                <a:cs typeface="Abadi MT Condensed Light" charset="0"/>
              </a:rPr>
              <a:t>Onmilwaukee.Com</a:t>
            </a:r>
            <a:r>
              <a:rPr lang="en-US" cap="none" dirty="0">
                <a:latin typeface="Abadi MT Condensed Light" charset="0"/>
                <a:ea typeface="Abadi MT Condensed Light" charset="0"/>
                <a:cs typeface="Abadi MT Condensed Light" charset="0"/>
              </a:rPr>
              <a:t>/</a:t>
            </a:r>
            <a:r>
              <a:rPr lang="en-US" cap="none" dirty="0" err="1">
                <a:latin typeface="Abadi MT Condensed Light" charset="0"/>
                <a:ea typeface="Abadi MT Condensed Light" charset="0"/>
                <a:cs typeface="Abadi MT Condensed Light" charset="0"/>
              </a:rPr>
              <a:t>Raisemke</a:t>
            </a:r>
            <a:r>
              <a:rPr lang="en-US" cap="none" dirty="0">
                <a:latin typeface="Abadi MT Condensed Light" charset="0"/>
                <a:ea typeface="Abadi MT Condensed Light" charset="0"/>
                <a:cs typeface="Abadi MT Condensed Light" charset="0"/>
              </a:rPr>
              <a:t>/Articles/</a:t>
            </a:r>
            <a:r>
              <a:rPr lang="en-US" cap="none" dirty="0" err="1">
                <a:latin typeface="Abadi MT Condensed Light" charset="0"/>
                <a:ea typeface="Abadi MT Condensed Light" charset="0"/>
                <a:cs typeface="Abadi MT Condensed Light" charset="0"/>
              </a:rPr>
              <a:t>Colorblindcasting.Html</a:t>
            </a:r>
            <a:r>
              <a:rPr lang="en-US" cap="none" dirty="0">
                <a:latin typeface="Abadi MT Condensed Light" charset="0"/>
                <a:ea typeface="Abadi MT Condensed Light" charset="0"/>
                <a:cs typeface="Abadi MT Condensed Light" charset="0"/>
              </a:rPr>
              <a:t>.</a:t>
            </a:r>
          </a:p>
          <a:p>
            <a:r>
              <a:rPr lang="en-US" cap="none" dirty="0">
                <a:latin typeface="Abadi MT Condensed Light" charset="0"/>
                <a:ea typeface="Abadi MT Condensed Light" charset="0"/>
                <a:cs typeface="Abadi MT Condensed Light" charset="0"/>
              </a:rPr>
              <a:t>“Bronzeville Arts Ensemble - About.” </a:t>
            </a:r>
            <a:r>
              <a:rPr lang="en-US" i="1" cap="none" dirty="0">
                <a:latin typeface="Abadi MT Condensed Light" charset="0"/>
                <a:ea typeface="Abadi MT Condensed Light" charset="0"/>
                <a:cs typeface="Abadi MT Condensed Light" charset="0"/>
              </a:rPr>
              <a:t>Facebook</a:t>
            </a:r>
            <a:r>
              <a:rPr lang="en-US" cap="none" dirty="0">
                <a:latin typeface="Abadi MT Condensed Light" charset="0"/>
                <a:ea typeface="Abadi MT Condensed Light" charset="0"/>
                <a:cs typeface="Abadi MT Condensed Light" charset="0"/>
              </a:rPr>
              <a:t>, </a:t>
            </a:r>
            <a:r>
              <a:rPr lang="en-US" u="sng" cap="none" dirty="0">
                <a:latin typeface="Abadi MT Condensed Light" charset="0"/>
                <a:ea typeface="Abadi MT Condensed Light" charset="0"/>
                <a:cs typeface="Abadi MT Condensed Light" charset="0"/>
                <a:hlinkClick r:id="rId2"/>
              </a:rPr>
              <a:t>Www.Facebook.Com/Bronzevilleartsensemble/</a:t>
            </a:r>
            <a:r>
              <a:rPr lang="en-US" cap="none" dirty="0">
                <a:latin typeface="Abadi MT Condensed Light" charset="0"/>
                <a:ea typeface="Abadi MT Condensed Light" charset="0"/>
                <a:cs typeface="Abadi MT Condensed Light" charset="0"/>
              </a:rPr>
              <a:t>.</a:t>
            </a:r>
          </a:p>
          <a:p>
            <a:r>
              <a:rPr lang="en-US" cap="none" dirty="0">
                <a:latin typeface="Abadi MT Condensed Light" charset="0"/>
                <a:ea typeface="Abadi MT Condensed Light" charset="0"/>
                <a:cs typeface="Abadi MT Condensed Light" charset="0"/>
              </a:rPr>
              <a:t>Brower, Mitchell. “The Mid-Season Report” from </a:t>
            </a:r>
            <a:r>
              <a:rPr lang="en-US" i="1" cap="none" dirty="0">
                <a:latin typeface="Abadi MT Condensed Light" charset="0"/>
                <a:ea typeface="Abadi MT Condensed Light" charset="0"/>
                <a:cs typeface="Abadi MT Condensed Light" charset="0"/>
              </a:rPr>
              <a:t>Late Love</a:t>
            </a:r>
            <a:r>
              <a:rPr lang="en-US" cap="none" dirty="0">
                <a:latin typeface="Abadi MT Condensed Light" charset="0"/>
                <a:ea typeface="Abadi MT Condensed Light" charset="0"/>
                <a:cs typeface="Abadi MT Condensed Light" charset="0"/>
              </a:rPr>
              <a:t>. Page 3. Programs, Box 7, Folder 1, Milwaukee Repertory Theatre Papers, 1953-1987, Milwaukee </a:t>
            </a:r>
            <a:r>
              <a:rPr lang="en-US" cap="none" dirty="0" err="1">
                <a:latin typeface="Abadi MT Condensed Light" charset="0"/>
                <a:ea typeface="Abadi MT Condensed Light" charset="0"/>
                <a:cs typeface="Abadi MT Condensed Light" charset="0"/>
              </a:rPr>
              <a:t>Mss</a:t>
            </a:r>
            <a:r>
              <a:rPr lang="en-US" cap="none" dirty="0">
                <a:latin typeface="Abadi MT Condensed Light" charset="0"/>
                <a:ea typeface="Abadi MT Condensed Light" charset="0"/>
                <a:cs typeface="Abadi MT Condensed Light" charset="0"/>
              </a:rPr>
              <a:t> 95, University Of Wisconsin-Milwaukee Libraries, Archives Department.</a:t>
            </a:r>
          </a:p>
          <a:p>
            <a:r>
              <a:rPr lang="en-US" cap="none" dirty="0" err="1">
                <a:latin typeface="Abadi MT Condensed Light" charset="0"/>
                <a:ea typeface="Abadi MT Condensed Light" charset="0"/>
                <a:cs typeface="Abadi MT Condensed Light" charset="0"/>
              </a:rPr>
              <a:t>Conlin</a:t>
            </a:r>
            <a:r>
              <a:rPr lang="en-US" cap="none" dirty="0">
                <a:latin typeface="Abadi MT Condensed Light" charset="0"/>
                <a:ea typeface="Abadi MT Condensed Light" charset="0"/>
                <a:cs typeface="Abadi MT Condensed Light" charset="0"/>
              </a:rPr>
              <a:t>, Joanne. “Drama, Inc. Brings Civic Theatre To Milwaukee.” Undated. Publicity: Press Releases, Box 7, Folder 2, Milwaukee Repertory Theatre Papers, 1953-1987, Milwaukee </a:t>
            </a:r>
            <a:r>
              <a:rPr lang="en-US" cap="none" dirty="0" err="1">
                <a:latin typeface="Abadi MT Condensed Light" charset="0"/>
                <a:ea typeface="Abadi MT Condensed Light" charset="0"/>
                <a:cs typeface="Abadi MT Condensed Light" charset="0"/>
              </a:rPr>
              <a:t>Mss</a:t>
            </a:r>
            <a:r>
              <a:rPr lang="en-US" cap="none" dirty="0">
                <a:latin typeface="Abadi MT Condensed Light" charset="0"/>
                <a:ea typeface="Abadi MT Condensed Light" charset="0"/>
                <a:cs typeface="Abadi MT Condensed Light" charset="0"/>
              </a:rPr>
              <a:t> 95, University Of Wisconsin-Milwaukee Libraries, Archives Department.</a:t>
            </a:r>
          </a:p>
          <a:p>
            <a:r>
              <a:rPr lang="en-US" cap="none" dirty="0">
                <a:latin typeface="Abadi MT Condensed Light" charset="0"/>
                <a:ea typeface="Abadi MT Condensed Light" charset="0"/>
                <a:cs typeface="Abadi MT Condensed Light" charset="0"/>
              </a:rPr>
              <a:t>Draft of Letter to Mayor. Undated. Publicity: Press Releases, Box 7, Folder 2, Milwaukee Repertory Theatre Papers, 1953-1987, Milwaukee </a:t>
            </a:r>
            <a:r>
              <a:rPr lang="en-US" cap="none" dirty="0" err="1">
                <a:latin typeface="Abadi MT Condensed Light" charset="0"/>
                <a:ea typeface="Abadi MT Condensed Light" charset="0"/>
                <a:cs typeface="Abadi MT Condensed Light" charset="0"/>
              </a:rPr>
              <a:t>Mss</a:t>
            </a:r>
            <a:r>
              <a:rPr lang="en-US" cap="none" dirty="0">
                <a:latin typeface="Abadi MT Condensed Light" charset="0"/>
                <a:ea typeface="Abadi MT Condensed Light" charset="0"/>
                <a:cs typeface="Abadi MT Condensed Light" charset="0"/>
              </a:rPr>
              <a:t> 95, University Of Wisconsin-Milwaukee Libraries, Archives Department. </a:t>
            </a:r>
          </a:p>
          <a:p>
            <a:r>
              <a:rPr lang="en-US" cap="none" dirty="0">
                <a:latin typeface="Abadi MT Condensed Light" charset="0"/>
                <a:ea typeface="Abadi MT Condensed Light" charset="0"/>
                <a:cs typeface="Abadi MT Condensed Light" charset="0"/>
              </a:rPr>
              <a:t>“Idiom: A Straight Play.” </a:t>
            </a:r>
            <a:r>
              <a:rPr lang="en-US" i="1" cap="none" dirty="0" err="1">
                <a:latin typeface="Abadi MT Condensed Light" charset="0"/>
                <a:ea typeface="Abadi MT Condensed Light" charset="0"/>
                <a:cs typeface="Abadi MT Condensed Light" charset="0"/>
              </a:rPr>
              <a:t>Targetstudy</a:t>
            </a:r>
            <a:r>
              <a:rPr lang="en-US" cap="none" dirty="0">
                <a:latin typeface="Abadi MT Condensed Light" charset="0"/>
                <a:ea typeface="Abadi MT Condensed Light" charset="0"/>
                <a:cs typeface="Abadi MT Condensed Light" charset="0"/>
              </a:rPr>
              <a:t>, </a:t>
            </a:r>
            <a:r>
              <a:rPr lang="en-US" cap="none" dirty="0" err="1">
                <a:latin typeface="Abadi MT Condensed Light" charset="0"/>
                <a:ea typeface="Abadi MT Condensed Light" charset="0"/>
                <a:cs typeface="Abadi MT Condensed Light" charset="0"/>
              </a:rPr>
              <a:t>Targetstudy.Com</a:t>
            </a:r>
            <a:r>
              <a:rPr lang="en-US" cap="none" dirty="0">
                <a:latin typeface="Abadi MT Condensed Light" charset="0"/>
                <a:ea typeface="Abadi MT Condensed Light" charset="0"/>
                <a:cs typeface="Abadi MT Condensed Light" charset="0"/>
              </a:rPr>
              <a:t>/Knowledge/Idiom/A-straight-</a:t>
            </a:r>
            <a:r>
              <a:rPr lang="en-US" cap="none" dirty="0" err="1">
                <a:latin typeface="Abadi MT Condensed Light" charset="0"/>
                <a:ea typeface="Abadi MT Condensed Light" charset="0"/>
                <a:cs typeface="Abadi MT Condensed Light" charset="0"/>
              </a:rPr>
              <a:t>play.Html</a:t>
            </a:r>
            <a:r>
              <a:rPr lang="en-US" cap="none" dirty="0">
                <a:latin typeface="Abadi MT Condensed Light" charset="0"/>
                <a:ea typeface="Abadi MT Condensed Light" charset="0"/>
                <a:cs typeface="Abadi MT Condensed Light" charset="0"/>
              </a:rPr>
              <a:t>.</a:t>
            </a:r>
          </a:p>
          <a:p>
            <a:endParaRPr lang="en-US" sz="2800" cap="none" dirty="0">
              <a:solidFill>
                <a:srgbClr val="FF0000"/>
              </a:solidFill>
              <a:latin typeface="Abadi MT Condensed Light" charset="0"/>
              <a:ea typeface="Abadi MT Condensed Light" charset="0"/>
              <a:cs typeface="Abadi MT Condensed Light" charset="0"/>
            </a:endParaRPr>
          </a:p>
          <a:p>
            <a:endParaRPr lang="en-US" cap="none" dirty="0">
              <a:solidFill>
                <a:srgbClr val="FF0000"/>
              </a:solidFill>
              <a:latin typeface="Abadi MT Condensed Light" charset="0"/>
              <a:ea typeface="Abadi MT Condensed Light" charset="0"/>
              <a:cs typeface="Abadi MT Condensed Light" charset="0"/>
            </a:endParaRPr>
          </a:p>
        </p:txBody>
      </p:sp>
      <p:sp>
        <p:nvSpPr>
          <p:cNvPr id="4" name="Slide Number Placeholder 3"/>
          <p:cNvSpPr>
            <a:spLocks noGrp="1"/>
          </p:cNvSpPr>
          <p:nvPr>
            <p:ph type="sldNum" sz="quarter" idx="12"/>
          </p:nvPr>
        </p:nvSpPr>
        <p:spPr>
          <a:xfrm>
            <a:off x="10759368" y="5873708"/>
            <a:ext cx="907186" cy="498470"/>
          </a:xfrm>
        </p:spPr>
        <p:txBody>
          <a:bodyPr/>
          <a:lstStyle/>
          <a:p>
            <a:fld id="{6D22F896-40B5-4ADD-8801-0D06FADFA095}" type="slidenum">
              <a:rPr lang="en-US" smtClean="0">
                <a:solidFill>
                  <a:schemeClr val="accent1">
                    <a:lumMod val="60000"/>
                    <a:lumOff val="40000"/>
                  </a:schemeClr>
                </a:solidFill>
              </a:rPr>
              <a:t>28</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362476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629"/>
            <a:ext cx="10396882" cy="1151965"/>
          </a:xfrm>
        </p:spPr>
        <p:txBody>
          <a:bodyPr>
            <a:normAutofit fontScale="90000"/>
          </a:bodyPr>
          <a:lstStyle/>
          <a:p>
            <a:br>
              <a:rPr lang="en-US" cap="none" dirty="0">
                <a:latin typeface="Abadi MT Condensed Extra Bold" charset="0"/>
                <a:ea typeface="Abadi MT Condensed Extra Bold" charset="0"/>
                <a:cs typeface="Abadi MT Condensed Extra Bold" charset="0"/>
              </a:rPr>
            </a:br>
            <a:r>
              <a:rPr lang="en-US" sz="6000" cap="none" dirty="0">
                <a:latin typeface="Abadi MT Condensed Extra Bold" charset="0"/>
                <a:ea typeface="Abadi MT Condensed Extra Bold" charset="0"/>
                <a:cs typeface="Abadi MT Condensed Extra Bold" charset="0"/>
              </a:rPr>
              <a:t>Theater in 1950s Milwaukee </a:t>
            </a:r>
            <a:br>
              <a:rPr lang="en-US" cap="none" dirty="0">
                <a:latin typeface="Abadi MT Condensed Extra Bold" charset="0"/>
                <a:ea typeface="Abadi MT Condensed Extra Bold" charset="0"/>
                <a:cs typeface="Abadi MT Condensed Extra Bold" charset="0"/>
              </a:rPr>
            </a:br>
            <a:endParaRPr lang="en-US" cap="none"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7975" y="1577785"/>
            <a:ext cx="10394707" cy="3911941"/>
          </a:xfrm>
        </p:spPr>
        <p:txBody>
          <a:bodyPr>
            <a:normAutofit fontScale="25000" lnSpcReduction="20000"/>
          </a:bodyPr>
          <a:lstStyle/>
          <a:p>
            <a:pPr lvl="0"/>
            <a:r>
              <a:rPr lang="en-US" sz="10400" cap="none" dirty="0">
                <a:latin typeface="Abadi MT Condensed Light" charset="0"/>
                <a:ea typeface="Abadi MT Condensed Light" charset="0"/>
                <a:cs typeface="Abadi MT Condensed Light" charset="0"/>
              </a:rPr>
              <a:t>In the 1950s, there were theaters that produced plays before the Milwaukee Reparatory Theater was founded, like the Davidson, the Pabst, the Alhambra.</a:t>
            </a:r>
          </a:p>
          <a:p>
            <a:pPr lvl="1"/>
            <a:r>
              <a:rPr lang="en-US" sz="10400" cap="none" dirty="0">
                <a:latin typeface="Abadi MT Condensed Light" charset="0"/>
                <a:ea typeface="Abadi MT Condensed Light" charset="0"/>
                <a:cs typeface="Abadi MT Condensed Light" charset="0"/>
              </a:rPr>
              <a:t>Milwaukee was a theater-going town, shown from attendance of plays at these venues. Yet, none of these venues were dedicated fully to theater plays/musicals.</a:t>
            </a:r>
          </a:p>
          <a:p>
            <a:r>
              <a:rPr lang="en-US" sz="10400" cap="none" dirty="0">
                <a:latin typeface="Abadi MT Condensed Light" charset="0"/>
                <a:ea typeface="Abadi MT Condensed Light" charset="0"/>
                <a:cs typeface="Abadi MT Condensed Light" charset="0"/>
              </a:rPr>
              <a:t>With an increase in movie going, the amount of Broadway tours declined. </a:t>
            </a:r>
          </a:p>
          <a:p>
            <a:r>
              <a:rPr lang="en-US" sz="10400" cap="none" dirty="0">
                <a:latin typeface="Abadi MT Condensed Light" charset="0"/>
                <a:ea typeface="Abadi MT Condensed Light" charset="0"/>
                <a:cs typeface="Abadi MT Condensed Light" charset="0"/>
              </a:rPr>
              <a:t>The decline of touring shows deprived Milwaukee of good productions. A residential professional theater company would allow for quality experiences. </a:t>
            </a:r>
          </a:p>
          <a:p>
            <a:endParaRPr lang="en-US" sz="7201" cap="none" dirty="0">
              <a:latin typeface="Abadi MT Condensed Light" charset="0"/>
              <a:ea typeface="Abadi MT Condensed Light" charset="0"/>
              <a:cs typeface="Abadi MT Condensed Light" charset="0"/>
            </a:endParaRPr>
          </a:p>
          <a:p>
            <a:endParaRPr lang="en-US" sz="2400" dirty="0">
              <a:latin typeface="Abadi MT Condensed Light" charset="0"/>
              <a:ea typeface="Abadi MT Condensed Light" charset="0"/>
              <a:cs typeface="Abadi MT Condensed Light" charset="0"/>
            </a:endParaRPr>
          </a:p>
        </p:txBody>
      </p:sp>
      <p:sp>
        <p:nvSpPr>
          <p:cNvPr id="5" name="Slide Number Placeholder 4"/>
          <p:cNvSpPr>
            <a:spLocks noGrp="1"/>
          </p:cNvSpPr>
          <p:nvPr>
            <p:ph type="sldNum" sz="quarter" idx="12"/>
          </p:nvPr>
        </p:nvSpPr>
        <p:spPr>
          <a:xfrm>
            <a:off x="10775988" y="5866918"/>
            <a:ext cx="907186" cy="498470"/>
          </a:xfrm>
        </p:spPr>
        <p:txBody>
          <a:bodyPr/>
          <a:lstStyle/>
          <a:p>
            <a:fld id="{6D22F896-40B5-4ADD-8801-0D06FADFA095}" type="slidenum">
              <a:rPr lang="en-US">
                <a:solidFill>
                  <a:schemeClr val="accent1">
                    <a:lumMod val="60000"/>
                    <a:lumOff val="40000"/>
                  </a:schemeClr>
                </a:solidFill>
              </a:rPr>
              <a:pPr/>
              <a:t>2</a:t>
            </a:fld>
            <a:endParaRPr lang="en-US" dirty="0">
              <a:solidFill>
                <a:schemeClr val="accent1">
                  <a:lumMod val="60000"/>
                  <a:lumOff val="40000"/>
                </a:schemeClr>
              </a:solidFill>
            </a:endParaRPr>
          </a:p>
        </p:txBody>
      </p:sp>
      <p:sp>
        <p:nvSpPr>
          <p:cNvPr id="6" name="TextBox 5"/>
          <p:cNvSpPr txBox="1"/>
          <p:nvPr/>
        </p:nvSpPr>
        <p:spPr>
          <a:xfrm>
            <a:off x="685801" y="5724939"/>
            <a:ext cx="8458199" cy="369332"/>
          </a:xfrm>
          <a:prstGeom prst="rect">
            <a:avLst/>
          </a:prstGeom>
          <a:noFill/>
        </p:spPr>
        <p:txBody>
          <a:bodyPr wrap="square" rtlCol="0">
            <a:spAutoFit/>
          </a:bodyPr>
          <a:lstStyle/>
          <a:p>
            <a:pPr lvl="0"/>
            <a:r>
              <a:rPr lang="en-US" dirty="0">
                <a:solidFill>
                  <a:schemeClr val="bg1"/>
                </a:solidFill>
                <a:latin typeface="Abadi MT Condensed Light" charset="0"/>
                <a:ea typeface="Abadi MT Condensed Light" charset="0"/>
                <a:cs typeface="Abadi MT Condensed Light" charset="0"/>
              </a:rPr>
              <a:t>(Mission Statement/Business Plan, 3)</a:t>
            </a:r>
            <a:endParaRPr lang="en-US" sz="5400" dirty="0">
              <a:solidFill>
                <a:schemeClr val="bg1"/>
              </a:solidFill>
            </a:endParaRPr>
          </a:p>
        </p:txBody>
      </p:sp>
    </p:spTree>
    <p:extLst>
      <p:ext uri="{BB962C8B-B14F-4D97-AF65-F5344CB8AC3E}">
        <p14:creationId xmlns:p14="http://schemas.microsoft.com/office/powerpoint/2010/main" val="2062571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43570"/>
            <a:ext cx="10396882" cy="1151965"/>
          </a:xfrm>
        </p:spPr>
        <p:txBody>
          <a:bodyPr>
            <a:normAutofit/>
          </a:bodyPr>
          <a:lstStyle/>
          <a:p>
            <a:r>
              <a:rPr lang="en-US" cap="none" dirty="0">
                <a:latin typeface="Abadi MT Condensed Extra Bold" charset="0"/>
                <a:ea typeface="Abadi MT Condensed Extra Bold" charset="0"/>
                <a:cs typeface="Abadi MT Condensed Extra Bold" charset="0"/>
              </a:rPr>
              <a:t>REFERENCES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7976" y="1603500"/>
            <a:ext cx="10394707" cy="4062243"/>
          </a:xfrm>
        </p:spPr>
        <p:txBody>
          <a:bodyPr>
            <a:normAutofit fontScale="85000" lnSpcReduction="10000"/>
          </a:bodyPr>
          <a:lstStyle/>
          <a:p>
            <a:r>
              <a:rPr lang="en-US" cap="none" dirty="0">
                <a:latin typeface="Abadi MT Condensed Light" charset="0"/>
                <a:ea typeface="Abadi MT Condensed Light" charset="0"/>
                <a:cs typeface="Abadi MT Condensed Light" charset="0"/>
              </a:rPr>
              <a:t>John, Mary. “Thank you</a:t>
            </a:r>
            <a:r>
              <a:rPr lang="mr-IN" cap="none" dirty="0">
                <a:latin typeface="Abadi MT Condensed Light" charset="0"/>
                <a:ea typeface="Abadi MT Condensed Light" charset="0"/>
                <a:cs typeface="Abadi MT Condensed Light" charset="0"/>
              </a:rPr>
              <a:t>…</a:t>
            </a:r>
            <a:r>
              <a:rPr lang="en-US" cap="none" dirty="0">
                <a:latin typeface="Abadi MT Condensed Light" charset="0"/>
                <a:ea typeface="Abadi MT Condensed Light" charset="0"/>
                <a:cs typeface="Abadi MT Condensed Light" charset="0"/>
              </a:rPr>
              <a:t>” from </a:t>
            </a:r>
            <a:r>
              <a:rPr lang="en-US" i="1" cap="none" dirty="0">
                <a:latin typeface="Abadi MT Condensed Light" charset="0"/>
                <a:ea typeface="Abadi MT Condensed Light" charset="0"/>
                <a:cs typeface="Abadi MT Condensed Light" charset="0"/>
              </a:rPr>
              <a:t>Oh, Men! Oh, Women! </a:t>
            </a:r>
            <a:r>
              <a:rPr lang="en-US" cap="none" dirty="0">
                <a:latin typeface="Abadi MT Condensed Light" charset="0"/>
                <a:ea typeface="Abadi MT Condensed Light" charset="0"/>
                <a:cs typeface="Abadi MT Condensed Light" charset="0"/>
              </a:rPr>
              <a:t>Page 3. Programs, Box 7, Folder 1, Milwaukee Repertory Theatre Papers, 1953-1987, Milwaukee </a:t>
            </a:r>
            <a:r>
              <a:rPr lang="en-US" cap="none" dirty="0" err="1">
                <a:latin typeface="Abadi MT Condensed Light" charset="0"/>
                <a:ea typeface="Abadi MT Condensed Light" charset="0"/>
                <a:cs typeface="Abadi MT Condensed Light" charset="0"/>
              </a:rPr>
              <a:t>Mss</a:t>
            </a:r>
            <a:r>
              <a:rPr lang="en-US" cap="none" dirty="0">
                <a:latin typeface="Abadi MT Condensed Light" charset="0"/>
                <a:ea typeface="Abadi MT Condensed Light" charset="0"/>
                <a:cs typeface="Abadi MT Condensed Light" charset="0"/>
              </a:rPr>
              <a:t> 95, University Of Wisconsin-Milwaukee Libraries, Archives Department.</a:t>
            </a:r>
          </a:p>
          <a:p>
            <a:r>
              <a:rPr lang="en-US" cap="none" dirty="0">
                <a:latin typeface="Abadi MT Condensed Light" charset="0"/>
                <a:ea typeface="Abadi MT Condensed Light" charset="0"/>
                <a:cs typeface="Abadi MT Condensed Light" charset="0"/>
              </a:rPr>
              <a:t>“Milwaukee Public Theatre.” </a:t>
            </a:r>
            <a:r>
              <a:rPr lang="en-US" i="1" cap="none" dirty="0">
                <a:latin typeface="Abadi MT Condensed Light" charset="0"/>
                <a:ea typeface="Abadi MT Condensed Light" charset="0"/>
                <a:cs typeface="Abadi MT Condensed Light" charset="0"/>
              </a:rPr>
              <a:t>Milwaukee Public Theatre</a:t>
            </a:r>
            <a:r>
              <a:rPr lang="en-US" cap="none" dirty="0">
                <a:latin typeface="Abadi MT Condensed Light" charset="0"/>
                <a:ea typeface="Abadi MT Condensed Light" charset="0"/>
                <a:cs typeface="Abadi MT Condensed Light" charset="0"/>
              </a:rPr>
              <a:t>, </a:t>
            </a:r>
            <a:r>
              <a:rPr lang="en-US" cap="none" dirty="0">
                <a:latin typeface="Abadi MT Condensed Light" charset="0"/>
                <a:ea typeface="Abadi MT Condensed Light" charset="0"/>
                <a:cs typeface="Abadi MT Condensed Light" charset="0"/>
                <a:hlinkClick r:id="rId2"/>
              </a:rPr>
              <a:t>Www.Milwaukeepublictheatre.Org/</a:t>
            </a:r>
            <a:r>
              <a:rPr lang="en-US" cap="none" dirty="0">
                <a:latin typeface="Abadi MT Condensed Light" charset="0"/>
                <a:ea typeface="Abadi MT Condensed Light" charset="0"/>
                <a:cs typeface="Abadi MT Condensed Light" charset="0"/>
              </a:rPr>
              <a:t>.</a:t>
            </a:r>
          </a:p>
          <a:p>
            <a:r>
              <a:rPr lang="en-US" cap="none" dirty="0">
                <a:latin typeface="Abadi MT Condensed Light" charset="0"/>
                <a:ea typeface="Abadi MT Condensed Light" charset="0"/>
                <a:cs typeface="Abadi MT Condensed Light" charset="0"/>
              </a:rPr>
              <a:t>“Milwaukee Repertory Theatre Records, 1953-1987.” </a:t>
            </a:r>
            <a:r>
              <a:rPr lang="en-US" i="1" cap="none" dirty="0">
                <a:latin typeface="Abadi MT Condensed Light" charset="0"/>
                <a:ea typeface="Abadi MT Condensed Light" charset="0"/>
                <a:cs typeface="Abadi MT Condensed Light" charset="0"/>
              </a:rPr>
              <a:t>Archival Resources In Wisconsin: Descriptive Finding Aids: Home</a:t>
            </a:r>
            <a:r>
              <a:rPr lang="en-US" cap="none" dirty="0">
                <a:latin typeface="Abadi MT Condensed Light" charset="0"/>
                <a:ea typeface="Abadi MT Condensed Light" charset="0"/>
                <a:cs typeface="Abadi MT Condensed Light" charset="0"/>
              </a:rPr>
              <a:t>, Wisconsin Historical Society, Division Of Library, Archives, And Museum Collections., </a:t>
            </a:r>
            <a:r>
              <a:rPr lang="en-US" cap="none" dirty="0" err="1">
                <a:latin typeface="Abadi MT Condensed Light" charset="0"/>
                <a:ea typeface="Abadi MT Condensed Light" charset="0"/>
                <a:cs typeface="Abadi MT Condensed Light" charset="0"/>
              </a:rPr>
              <a:t>Digicoll.Library.Wisc.Edu</a:t>
            </a:r>
            <a:r>
              <a:rPr lang="en-US" cap="none" dirty="0">
                <a:latin typeface="Abadi MT Condensed Light" charset="0"/>
                <a:ea typeface="Abadi MT Condensed Light" charset="0"/>
                <a:cs typeface="Abadi MT Condensed Light" charset="0"/>
              </a:rPr>
              <a:t>/</a:t>
            </a:r>
            <a:r>
              <a:rPr lang="en-US" cap="none" dirty="0" err="1">
                <a:latin typeface="Abadi MT Condensed Light" charset="0"/>
                <a:ea typeface="Abadi MT Condensed Light" charset="0"/>
                <a:cs typeface="Abadi MT Condensed Light" charset="0"/>
              </a:rPr>
              <a:t>Cgi</a:t>
            </a:r>
            <a:r>
              <a:rPr lang="en-US" cap="none" dirty="0">
                <a:latin typeface="Abadi MT Condensed Light" charset="0"/>
                <a:ea typeface="Abadi MT Condensed Light" charset="0"/>
                <a:cs typeface="Abadi MT Condensed Light" charset="0"/>
              </a:rPr>
              <a:t>/F/</a:t>
            </a:r>
            <a:r>
              <a:rPr lang="en-US" cap="none" dirty="0" err="1">
                <a:latin typeface="Abadi MT Condensed Light" charset="0"/>
                <a:ea typeface="Abadi MT Condensed Light" charset="0"/>
                <a:cs typeface="Abadi MT Condensed Light" charset="0"/>
              </a:rPr>
              <a:t>Findaid</a:t>
            </a:r>
            <a:r>
              <a:rPr lang="en-US" cap="none" dirty="0">
                <a:latin typeface="Abadi MT Condensed Light" charset="0"/>
                <a:ea typeface="Abadi MT Condensed Light" charset="0"/>
                <a:cs typeface="Abadi MT Condensed Light" charset="0"/>
              </a:rPr>
              <a:t>/</a:t>
            </a:r>
            <a:r>
              <a:rPr lang="en-US" cap="none" dirty="0" err="1">
                <a:latin typeface="Abadi MT Condensed Light" charset="0"/>
                <a:ea typeface="Abadi MT Condensed Light" charset="0"/>
                <a:cs typeface="Abadi MT Condensed Light" charset="0"/>
              </a:rPr>
              <a:t>Findaid-idx?C</a:t>
            </a:r>
            <a:r>
              <a:rPr lang="en-US" cap="none" dirty="0">
                <a:latin typeface="Abadi MT Condensed Light" charset="0"/>
                <a:ea typeface="Abadi MT Condensed Light" charset="0"/>
                <a:cs typeface="Abadi MT Condensed Light" charset="0"/>
              </a:rPr>
              <a:t>=wiarchives%3bcc.</a:t>
            </a:r>
          </a:p>
          <a:p>
            <a:r>
              <a:rPr lang="en-US" cap="none" dirty="0">
                <a:latin typeface="Abadi MT Condensed Light" charset="0"/>
                <a:ea typeface="Abadi MT Condensed Light" charset="0"/>
                <a:cs typeface="Abadi MT Condensed Light" charset="0"/>
              </a:rPr>
              <a:t>Mission Statement/Business Plan from Drama Inc. Undated. Play Possibilities, Box 6, Folder 1, Milwaukee Repertory Theatre Papers, 1953-1987, Milwaukee </a:t>
            </a:r>
            <a:r>
              <a:rPr lang="en-US" cap="none" dirty="0" err="1">
                <a:latin typeface="Abadi MT Condensed Light" charset="0"/>
                <a:ea typeface="Abadi MT Condensed Light" charset="0"/>
                <a:cs typeface="Abadi MT Condensed Light" charset="0"/>
              </a:rPr>
              <a:t>Mss</a:t>
            </a:r>
            <a:r>
              <a:rPr lang="en-US" cap="none" dirty="0">
                <a:latin typeface="Abadi MT Condensed Light" charset="0"/>
                <a:ea typeface="Abadi MT Condensed Light" charset="0"/>
                <a:cs typeface="Abadi MT Condensed Light" charset="0"/>
              </a:rPr>
              <a:t> 95, University Of Wisconsin-Milwaukee Libraries, Archives Department.</a:t>
            </a:r>
          </a:p>
          <a:p>
            <a:r>
              <a:rPr lang="en-US" cap="none" dirty="0">
                <a:latin typeface="Abadi MT Condensed Light" charset="0"/>
                <a:ea typeface="Abadi MT Condensed Light" charset="0"/>
                <a:cs typeface="Abadi MT Condensed Light" charset="0"/>
              </a:rPr>
              <a:t>“Our History.” </a:t>
            </a:r>
            <a:r>
              <a:rPr lang="en-US" i="1" cap="none" dirty="0">
                <a:latin typeface="Abadi MT Condensed Light" charset="0"/>
                <a:ea typeface="Abadi MT Condensed Light" charset="0"/>
                <a:cs typeface="Abadi MT Condensed Light" charset="0"/>
              </a:rPr>
              <a:t>The Milwaukee Repertory Theater</a:t>
            </a:r>
            <a:r>
              <a:rPr lang="en-US" cap="none" dirty="0">
                <a:latin typeface="Abadi MT Condensed Light" charset="0"/>
                <a:ea typeface="Abadi MT Condensed Light" charset="0"/>
                <a:cs typeface="Abadi MT Condensed Light" charset="0"/>
              </a:rPr>
              <a:t>, </a:t>
            </a:r>
            <a:r>
              <a:rPr lang="en-US" cap="none" dirty="0">
                <a:latin typeface="Abadi MT Condensed Light" charset="0"/>
                <a:ea typeface="Abadi MT Condensed Light" charset="0"/>
                <a:cs typeface="Abadi MT Condensed Light" charset="0"/>
                <a:hlinkClick r:id="rId3"/>
              </a:rPr>
              <a:t>Www.Milwaukeerep.Com/Inside-the-rep/Milwaukee-rep-history/</a:t>
            </a:r>
            <a:r>
              <a:rPr lang="en-US" cap="none" dirty="0">
                <a:latin typeface="Abadi MT Condensed Light" charset="0"/>
                <a:ea typeface="Abadi MT Condensed Light" charset="0"/>
                <a:cs typeface="Abadi MT Condensed Light" charset="0"/>
              </a:rPr>
              <a:t>.</a:t>
            </a:r>
          </a:p>
          <a:p>
            <a:endParaRPr lang="en-US" cap="none" dirty="0">
              <a:latin typeface="Abadi MT Condensed Light" charset="0"/>
              <a:ea typeface="Abadi MT Condensed Light" charset="0"/>
              <a:cs typeface="Abadi MT Condensed Light" charset="0"/>
            </a:endParaRPr>
          </a:p>
          <a:p>
            <a:endParaRPr lang="en-US" cap="none" dirty="0">
              <a:latin typeface="Abadi MT Condensed Light" charset="0"/>
              <a:ea typeface="Abadi MT Condensed Light" charset="0"/>
              <a:cs typeface="Abadi MT Condensed Light" charset="0"/>
            </a:endParaRPr>
          </a:p>
        </p:txBody>
      </p:sp>
      <p:sp>
        <p:nvSpPr>
          <p:cNvPr id="4" name="Slide Number Placeholder 3"/>
          <p:cNvSpPr>
            <a:spLocks noGrp="1"/>
          </p:cNvSpPr>
          <p:nvPr>
            <p:ph type="sldNum" sz="quarter" idx="12"/>
          </p:nvPr>
        </p:nvSpPr>
        <p:spPr>
          <a:xfrm>
            <a:off x="10759368" y="5873708"/>
            <a:ext cx="907186" cy="498470"/>
          </a:xfrm>
        </p:spPr>
        <p:txBody>
          <a:bodyPr/>
          <a:lstStyle/>
          <a:p>
            <a:fld id="{6D22F896-40B5-4ADD-8801-0D06FADFA095}" type="slidenum">
              <a:rPr lang="en-US" smtClean="0">
                <a:solidFill>
                  <a:schemeClr val="accent1">
                    <a:lumMod val="60000"/>
                    <a:lumOff val="40000"/>
                  </a:schemeClr>
                </a:solidFill>
              </a:rPr>
              <a:t>29</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195452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59064"/>
            <a:ext cx="10396882" cy="1151965"/>
          </a:xfrm>
        </p:spPr>
        <p:txBody>
          <a:bodyPr>
            <a:normAutofit/>
          </a:bodyPr>
          <a:lstStyle/>
          <a:p>
            <a:r>
              <a:rPr lang="en-US" cap="none" dirty="0">
                <a:latin typeface="Abadi MT Condensed Extra Bold" charset="0"/>
                <a:ea typeface="Abadi MT Condensed Extra Bold" charset="0"/>
                <a:cs typeface="Abadi MT Condensed Extra Bold" charset="0"/>
              </a:rPr>
              <a:t>REFERENCES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7976" y="1411029"/>
            <a:ext cx="10978578" cy="4035942"/>
          </a:xfrm>
        </p:spPr>
        <p:txBody>
          <a:bodyPr>
            <a:noAutofit/>
          </a:bodyPr>
          <a:lstStyle/>
          <a:p>
            <a:r>
              <a:rPr lang="en-US" sz="1800" cap="none" dirty="0">
                <a:latin typeface="Abadi MT Condensed Light" charset="0"/>
                <a:ea typeface="Abadi MT Condensed Light" charset="0"/>
                <a:cs typeface="Abadi MT Condensed Light" charset="0"/>
              </a:rPr>
              <a:t>Press Release from Fred Miller Theatre re “A town well known for…” . Undated. Publicity: Press Releases, Box 7, Folder 2, Milwaukee Repertory Theatre Papers, 1953-1987, Milwaukee </a:t>
            </a:r>
            <a:r>
              <a:rPr lang="en-US" sz="1800" cap="none" dirty="0" err="1">
                <a:latin typeface="Abadi MT Condensed Light" charset="0"/>
                <a:ea typeface="Abadi MT Condensed Light" charset="0"/>
                <a:cs typeface="Abadi MT Condensed Light" charset="0"/>
              </a:rPr>
              <a:t>Mss</a:t>
            </a:r>
            <a:r>
              <a:rPr lang="en-US" sz="1800" cap="none" dirty="0">
                <a:latin typeface="Abadi MT Condensed Light" charset="0"/>
                <a:ea typeface="Abadi MT Condensed Light" charset="0"/>
                <a:cs typeface="Abadi MT Condensed Light" charset="0"/>
              </a:rPr>
              <a:t> 95, University Of Wisconsin-Milwaukee Libraries, Archives Department.</a:t>
            </a:r>
          </a:p>
          <a:p>
            <a:r>
              <a:rPr lang="en-US" sz="1800" cap="none" dirty="0">
                <a:latin typeface="Abadi MT Condensed Light" charset="0"/>
                <a:ea typeface="Abadi MT Condensed Light" charset="0"/>
                <a:cs typeface="Abadi MT Condensed Light" charset="0"/>
              </a:rPr>
              <a:t>Press Release from Fred Miller Theatre re “Milwaukee’s new professional theatre…” Undated. Publicity: Press Releases, Box 7, Folder 2, Milwaukee Repertory Theatre Papers, 1953-1987, Milwaukee </a:t>
            </a:r>
            <a:r>
              <a:rPr lang="en-US" sz="1800" cap="none" dirty="0" err="1">
                <a:latin typeface="Abadi MT Condensed Light" charset="0"/>
                <a:ea typeface="Abadi MT Condensed Light" charset="0"/>
                <a:cs typeface="Abadi MT Condensed Light" charset="0"/>
              </a:rPr>
              <a:t>Mss</a:t>
            </a:r>
            <a:r>
              <a:rPr lang="en-US" sz="1800" cap="none" dirty="0">
                <a:latin typeface="Abadi MT Condensed Light" charset="0"/>
                <a:ea typeface="Abadi MT Condensed Light" charset="0"/>
                <a:cs typeface="Abadi MT Condensed Light" charset="0"/>
              </a:rPr>
              <a:t> 95, University Of Wisconsin-Milwaukee Libraries, Archives Department.</a:t>
            </a:r>
          </a:p>
          <a:p>
            <a:r>
              <a:rPr lang="en-US" sz="1800" cap="none" dirty="0">
                <a:latin typeface="Abadi MT Condensed Light" charset="0"/>
                <a:ea typeface="Abadi MT Condensed Light" charset="0"/>
                <a:cs typeface="Abadi MT Condensed Light" charset="0"/>
              </a:rPr>
              <a:t>Photos, Box 6, Folders 7-14, Milwaukee Repertory Theatre Papers, 1953-1987, Milwaukee </a:t>
            </a:r>
            <a:r>
              <a:rPr lang="en-US" sz="1800" cap="none" dirty="0" err="1">
                <a:latin typeface="Abadi MT Condensed Light" charset="0"/>
                <a:ea typeface="Abadi MT Condensed Light" charset="0"/>
                <a:cs typeface="Abadi MT Condensed Light" charset="0"/>
              </a:rPr>
              <a:t>Mss</a:t>
            </a:r>
            <a:r>
              <a:rPr lang="en-US" sz="1800" cap="none" dirty="0">
                <a:latin typeface="Abadi MT Condensed Light" charset="0"/>
                <a:ea typeface="Abadi MT Condensed Light" charset="0"/>
                <a:cs typeface="Abadi MT Condensed Light" charset="0"/>
              </a:rPr>
              <a:t> 95, University Of Wisconsin-Milwaukee Libraries, Archives Department.</a:t>
            </a:r>
          </a:p>
          <a:p>
            <a:r>
              <a:rPr lang="en-US" sz="1800" cap="none" dirty="0">
                <a:latin typeface="Abadi MT Condensed Light" charset="0"/>
                <a:ea typeface="Abadi MT Condensed Light" charset="0"/>
                <a:cs typeface="Abadi MT Condensed Light" charset="0"/>
              </a:rPr>
              <a:t>“Production History 1954-1980.” </a:t>
            </a:r>
            <a:r>
              <a:rPr lang="en-US" sz="1800" i="1" cap="none" dirty="0">
                <a:latin typeface="Abadi MT Condensed Light" charset="0"/>
                <a:ea typeface="Abadi MT Condensed Light" charset="0"/>
                <a:cs typeface="Abadi MT Condensed Light" charset="0"/>
              </a:rPr>
              <a:t>The Milwaukee Repertory Theater</a:t>
            </a:r>
            <a:r>
              <a:rPr lang="en-US" sz="1800" cap="none" dirty="0">
                <a:latin typeface="Abadi MT Condensed Light" charset="0"/>
                <a:ea typeface="Abadi MT Condensed Light" charset="0"/>
                <a:cs typeface="Abadi MT Condensed Light" charset="0"/>
              </a:rPr>
              <a:t>, </a:t>
            </a:r>
            <a:r>
              <a:rPr lang="en-US" sz="1800" cap="none" dirty="0" err="1">
                <a:latin typeface="Abadi MT Condensed Light" charset="0"/>
                <a:ea typeface="Abadi MT Condensed Light" charset="0"/>
                <a:cs typeface="Abadi MT Condensed Light" charset="0"/>
              </a:rPr>
              <a:t>Www.Milwaukeerep.Com</a:t>
            </a:r>
            <a:r>
              <a:rPr lang="en-US" sz="1800" cap="none" dirty="0">
                <a:latin typeface="Abadi MT Condensed Light" charset="0"/>
                <a:ea typeface="Abadi MT Condensed Light" charset="0"/>
                <a:cs typeface="Abadi MT Condensed Light" charset="0"/>
              </a:rPr>
              <a:t>/Inside-the-rep/Production-history/.</a:t>
            </a:r>
          </a:p>
          <a:p>
            <a:r>
              <a:rPr lang="en-US" sz="1800" cap="none" dirty="0">
                <a:latin typeface="Abadi MT Condensed Light" charset="0"/>
                <a:ea typeface="Abadi MT Condensed Light" charset="0"/>
                <a:cs typeface="Abadi MT Condensed Light" charset="0"/>
              </a:rPr>
              <a:t>Programs, Box 7, Folder 1, Milwaukee Repertory Theatre Papers, 1953-1987, Milwaukee </a:t>
            </a:r>
            <a:r>
              <a:rPr lang="en-US" sz="1800" cap="none" dirty="0" err="1">
                <a:latin typeface="Abadi MT Condensed Light" charset="0"/>
                <a:ea typeface="Abadi MT Condensed Light" charset="0"/>
                <a:cs typeface="Abadi MT Condensed Light" charset="0"/>
              </a:rPr>
              <a:t>Mss</a:t>
            </a:r>
            <a:r>
              <a:rPr lang="en-US" sz="1800" cap="none" dirty="0">
                <a:latin typeface="Abadi MT Condensed Light" charset="0"/>
                <a:ea typeface="Abadi MT Condensed Light" charset="0"/>
                <a:cs typeface="Abadi MT Condensed Light" charset="0"/>
              </a:rPr>
              <a:t> 95, University Of Wisconsin-Milwaukee Libraries, Archives Department.</a:t>
            </a:r>
          </a:p>
        </p:txBody>
      </p:sp>
      <p:sp>
        <p:nvSpPr>
          <p:cNvPr id="4" name="Slide Number Placeholder 3"/>
          <p:cNvSpPr>
            <a:spLocks noGrp="1"/>
          </p:cNvSpPr>
          <p:nvPr>
            <p:ph type="sldNum" sz="quarter" idx="12"/>
          </p:nvPr>
        </p:nvSpPr>
        <p:spPr>
          <a:xfrm>
            <a:off x="10759368" y="5873708"/>
            <a:ext cx="907186" cy="498470"/>
          </a:xfrm>
        </p:spPr>
        <p:txBody>
          <a:bodyPr/>
          <a:lstStyle/>
          <a:p>
            <a:fld id="{6D22F896-40B5-4ADD-8801-0D06FADFA095}" type="slidenum">
              <a:rPr lang="en-US" smtClean="0">
                <a:solidFill>
                  <a:schemeClr val="accent1">
                    <a:lumMod val="60000"/>
                    <a:lumOff val="40000"/>
                  </a:schemeClr>
                </a:solidFill>
              </a:rPr>
              <a:t>30</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1791725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62692"/>
            <a:ext cx="10396882" cy="1151965"/>
          </a:xfrm>
        </p:spPr>
        <p:txBody>
          <a:bodyPr>
            <a:normAutofit fontScale="90000"/>
          </a:bodyPr>
          <a:lstStyle/>
          <a:p>
            <a:br>
              <a:rPr lang="en-US" cap="none" dirty="0">
                <a:latin typeface="Abadi MT Condensed Extra Bold" charset="0"/>
                <a:ea typeface="Abadi MT Condensed Extra Bold" charset="0"/>
                <a:cs typeface="Abadi MT Condensed Extra Bold" charset="0"/>
              </a:rPr>
            </a:br>
            <a:r>
              <a:rPr lang="en-US" sz="5300" cap="none" dirty="0">
                <a:latin typeface="Abadi MT Condensed Extra Bold" charset="0"/>
                <a:ea typeface="Abadi MT Condensed Extra Bold" charset="0"/>
                <a:cs typeface="Abadi MT Condensed Extra Bold" charset="0"/>
              </a:rPr>
              <a:t>History of the Milwaukee Repertory Theater </a:t>
            </a:r>
            <a:br>
              <a:rPr lang="en-US" cap="none" dirty="0">
                <a:latin typeface="Abadi MT Condensed Extra Bold" charset="0"/>
                <a:ea typeface="Abadi MT Condensed Extra Bold" charset="0"/>
                <a:cs typeface="Abadi MT Condensed Extra Bold" charset="0"/>
              </a:rPr>
            </a:br>
            <a:endParaRPr lang="en-US" cap="none"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7977" y="2313174"/>
            <a:ext cx="10394707" cy="3311189"/>
          </a:xfrm>
        </p:spPr>
        <p:txBody>
          <a:bodyPr>
            <a:normAutofit fontScale="40000" lnSpcReduction="20000"/>
          </a:bodyPr>
          <a:lstStyle/>
          <a:p>
            <a:r>
              <a:rPr lang="en-US" sz="7200" cap="none" dirty="0">
                <a:latin typeface="Abadi MT Condensed Light" charset="0"/>
                <a:ea typeface="Abadi MT Condensed Light" charset="0"/>
                <a:cs typeface="Abadi MT Condensed Light" charset="0"/>
              </a:rPr>
              <a:t>The Fred Miller Theatre (now the Milwaukee Repertory Theater) was created to provide year-round access to theater for Milwaukee residents.</a:t>
            </a:r>
          </a:p>
          <a:p>
            <a:pPr lvl="0"/>
            <a:r>
              <a:rPr lang="en-US" sz="7200" cap="none" dirty="0">
                <a:latin typeface="Abadi MT Condensed Light" charset="0"/>
                <a:ea typeface="Abadi MT Condensed Light" charset="0"/>
                <a:cs typeface="Abadi MT Condensed Light" charset="0"/>
              </a:rPr>
              <a:t>The addition of a theater in Milwaukee would be important to the Milwaukee residents’ cultural life.</a:t>
            </a:r>
            <a:endParaRPr lang="en-US" sz="6000" cap="none" dirty="0">
              <a:latin typeface="Abadi MT Condensed Light" charset="0"/>
              <a:ea typeface="Abadi MT Condensed Light" charset="0"/>
              <a:cs typeface="Abadi MT Condensed Light" charset="0"/>
            </a:endParaRPr>
          </a:p>
          <a:p>
            <a:r>
              <a:rPr lang="en-US" sz="7200" cap="none" dirty="0">
                <a:latin typeface="Abadi MT Condensed Light" charset="0"/>
                <a:ea typeface="Abadi MT Condensed Light" charset="0"/>
                <a:cs typeface="Abadi MT Condensed Light" charset="0"/>
              </a:rPr>
              <a:t>Since Milwaukee had an entertainment scene, from beer to baseball, it held promise for theater.</a:t>
            </a:r>
            <a:endParaRPr lang="en-US" sz="6000" dirty="0">
              <a:latin typeface="Abadi MT Condensed Light" charset="0"/>
              <a:ea typeface="Abadi MT Condensed Light" charset="0"/>
              <a:cs typeface="Abadi MT Condensed Light" charset="0"/>
            </a:endParaRPr>
          </a:p>
          <a:p>
            <a:endParaRPr lang="en-US" sz="7201" cap="none" dirty="0">
              <a:latin typeface="Abadi MT Condensed Light" charset="0"/>
              <a:ea typeface="Abadi MT Condensed Light" charset="0"/>
              <a:cs typeface="Abadi MT Condensed Light" charset="0"/>
            </a:endParaRPr>
          </a:p>
          <a:p>
            <a:endParaRPr lang="en-US" sz="2400" dirty="0">
              <a:latin typeface="Abadi MT Condensed Light" charset="0"/>
              <a:ea typeface="Abadi MT Condensed Light" charset="0"/>
              <a:cs typeface="Abadi MT Condensed Light" charset="0"/>
            </a:endParaRPr>
          </a:p>
        </p:txBody>
      </p:sp>
      <p:sp>
        <p:nvSpPr>
          <p:cNvPr id="4" name="TextBox 3"/>
          <p:cNvSpPr txBox="1"/>
          <p:nvPr/>
        </p:nvSpPr>
        <p:spPr>
          <a:xfrm>
            <a:off x="685800" y="5682252"/>
            <a:ext cx="8458199" cy="369332"/>
          </a:xfrm>
          <a:prstGeom prst="rect">
            <a:avLst/>
          </a:prstGeom>
          <a:noFill/>
        </p:spPr>
        <p:txBody>
          <a:bodyPr wrap="square" rtlCol="0">
            <a:spAutoFit/>
          </a:bodyPr>
          <a:lstStyle/>
          <a:p>
            <a:pPr lvl="0"/>
            <a:r>
              <a:rPr lang="en-US" dirty="0">
                <a:solidFill>
                  <a:schemeClr val="bg1"/>
                </a:solidFill>
                <a:latin typeface="Abadi MT Condensed Light" charset="0"/>
                <a:ea typeface="Abadi MT Condensed Light" charset="0"/>
                <a:cs typeface="Abadi MT Condensed Light" charset="0"/>
              </a:rPr>
              <a:t>(Press Release from Fred Miller Theatre re “A town well known for</a:t>
            </a:r>
            <a:r>
              <a:rPr lang="mr-IN" dirty="0">
                <a:solidFill>
                  <a:schemeClr val="bg1"/>
                </a:solidFill>
                <a:latin typeface="Abadi MT Condensed Light" charset="0"/>
                <a:ea typeface="Abadi MT Condensed Light" charset="0"/>
                <a:cs typeface="Abadi MT Condensed Light" charset="0"/>
              </a:rPr>
              <a:t>…</a:t>
            </a:r>
            <a:r>
              <a:rPr lang="en-US" dirty="0">
                <a:solidFill>
                  <a:schemeClr val="bg1"/>
                </a:solidFill>
                <a:latin typeface="Abadi MT Condensed Light" charset="0"/>
                <a:ea typeface="Abadi MT Condensed Light" charset="0"/>
                <a:cs typeface="Abadi MT Condensed Light" charset="0"/>
              </a:rPr>
              <a:t>”)</a:t>
            </a:r>
            <a:endParaRPr lang="en-US" sz="5400" dirty="0">
              <a:solidFill>
                <a:schemeClr val="bg1"/>
              </a:solidFill>
            </a:endParaRPr>
          </a:p>
        </p:txBody>
      </p:sp>
      <p:sp>
        <p:nvSpPr>
          <p:cNvPr id="5" name="Slide Number Placeholder 4"/>
          <p:cNvSpPr>
            <a:spLocks noGrp="1"/>
          </p:cNvSpPr>
          <p:nvPr>
            <p:ph type="sldNum" sz="quarter" idx="12"/>
          </p:nvPr>
        </p:nvSpPr>
        <p:spPr>
          <a:xfrm>
            <a:off x="10775988" y="5866918"/>
            <a:ext cx="907186" cy="498470"/>
          </a:xfrm>
        </p:spPr>
        <p:txBody>
          <a:bodyPr/>
          <a:lstStyle/>
          <a:p>
            <a:fld id="{6D22F896-40B5-4ADD-8801-0D06FADFA095}" type="slidenum">
              <a:rPr lang="en-US">
                <a:solidFill>
                  <a:schemeClr val="accent1">
                    <a:lumMod val="60000"/>
                    <a:lumOff val="40000"/>
                  </a:schemeClr>
                </a:solidFill>
              </a:rPr>
              <a:pPr/>
              <a:t>3</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176352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28751"/>
            <a:ext cx="10396882" cy="1151965"/>
          </a:xfrm>
        </p:spPr>
        <p:txBody>
          <a:bodyPr>
            <a:normAutofit/>
          </a:bodyPr>
          <a:lstStyle/>
          <a:p>
            <a:r>
              <a:rPr lang="en-US" cap="none" dirty="0">
                <a:latin typeface="Abadi MT Condensed Extra Bold" charset="0"/>
                <a:ea typeface="Abadi MT Condensed Extra Bold" charset="0"/>
                <a:cs typeface="Abadi MT Condensed Extra Bold" charset="0"/>
              </a:rPr>
              <a:t>Mary John</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7978" y="1588662"/>
            <a:ext cx="7056714" cy="3677647"/>
          </a:xfrm>
        </p:spPr>
        <p:txBody>
          <a:bodyPr>
            <a:noAutofit/>
          </a:bodyPr>
          <a:lstStyle/>
          <a:p>
            <a:pPr lvl="0"/>
            <a:r>
              <a:rPr lang="en-US" cap="none" dirty="0">
                <a:latin typeface="Abadi MT Condensed Light" charset="0"/>
                <a:ea typeface="Abadi MT Condensed Light" charset="0"/>
                <a:cs typeface="Abadi MT Condensed Light" charset="0"/>
              </a:rPr>
              <a:t>Mary </a:t>
            </a:r>
            <a:r>
              <a:rPr lang="en-US" cap="none" dirty="0" err="1">
                <a:latin typeface="Abadi MT Condensed Light" charset="0"/>
                <a:ea typeface="Abadi MT Condensed Light" charset="0"/>
                <a:cs typeface="Abadi MT Condensed Light" charset="0"/>
              </a:rPr>
              <a:t>Widrig</a:t>
            </a:r>
            <a:r>
              <a:rPr lang="en-US" cap="none" dirty="0">
                <a:latin typeface="Abadi MT Condensed Light" charset="0"/>
                <a:ea typeface="Abadi MT Condensed Light" charset="0"/>
                <a:cs typeface="Abadi MT Condensed Light" charset="0"/>
              </a:rPr>
              <a:t> John, a Milwaukee resident, desired to create a professional theater for Milwaukee.</a:t>
            </a:r>
          </a:p>
          <a:p>
            <a:pPr lvl="1"/>
            <a:r>
              <a:rPr lang="en-US" sz="2000" cap="none" dirty="0">
                <a:latin typeface="Abadi MT Condensed Light" charset="0"/>
                <a:ea typeface="Abadi MT Condensed Light" charset="0"/>
                <a:cs typeface="Abadi MT Condensed Light" charset="0"/>
              </a:rPr>
              <a:t>John was the president of Drama Inc. and managing director of the Fred Miller Theatre.</a:t>
            </a:r>
          </a:p>
          <a:p>
            <a:pPr lvl="1"/>
            <a:r>
              <a:rPr lang="en-US" sz="2000" cap="none" dirty="0">
                <a:latin typeface="Abadi MT Condensed Light" charset="0"/>
                <a:ea typeface="Abadi MT Condensed Light" charset="0"/>
                <a:cs typeface="Abadi MT Condensed Light" charset="0"/>
              </a:rPr>
              <a:t>John majored in Drama at Northwestern University and mastered in Stage Production at the University of Wisconsin</a:t>
            </a:r>
            <a:r>
              <a:rPr lang="en-US" sz="2000" dirty="0"/>
              <a:t> </a:t>
            </a:r>
            <a:r>
              <a:rPr lang="en-US" cap="none" dirty="0">
                <a:latin typeface="Abadi MT Condensed Light" charset="0"/>
                <a:ea typeface="Abadi MT Condensed Light" charset="0"/>
                <a:cs typeface="Abadi MT Condensed Light" charset="0"/>
              </a:rPr>
              <a:t>(</a:t>
            </a:r>
            <a:r>
              <a:rPr lang="en-US" cap="none" dirty="0" err="1">
                <a:latin typeface="Abadi MT Condensed Light" charset="0"/>
                <a:ea typeface="Abadi MT Condensed Light" charset="0"/>
                <a:cs typeface="Abadi MT Condensed Light" charset="0"/>
              </a:rPr>
              <a:t>Conlin</a:t>
            </a:r>
            <a:r>
              <a:rPr lang="en-US" cap="none" dirty="0">
                <a:latin typeface="Abadi MT Condensed Light" charset="0"/>
                <a:ea typeface="Abadi MT Condensed Light" charset="0"/>
                <a:cs typeface="Abadi MT Condensed Light" charset="0"/>
              </a:rPr>
              <a:t>).</a:t>
            </a:r>
          </a:p>
          <a:p>
            <a:pPr lvl="0"/>
            <a:r>
              <a:rPr lang="en-US" cap="none" dirty="0">
                <a:latin typeface="Abadi MT Condensed Light" charset="0"/>
                <a:ea typeface="Abadi MT Condensed Light" charset="0"/>
                <a:cs typeface="Abadi MT Condensed Light" charset="0"/>
              </a:rPr>
              <a:t>She created Drama Inc., a non- profit theater production company, which brought the opportunity of professional theater to Milwaukee and build the Fred Miller Theatre </a:t>
            </a:r>
            <a:r>
              <a:rPr lang="en-US" sz="1800" cap="none" dirty="0">
                <a:latin typeface="Abadi MT Condensed Light" charset="0"/>
                <a:ea typeface="Abadi MT Condensed Light" charset="0"/>
                <a:cs typeface="Abadi MT Condensed Light" charset="0"/>
                <a:hlinkClick r:id="rId3"/>
              </a:rPr>
              <a:t>(“Milwaukee Repertory Theatre Records, 1953-1987.”)</a:t>
            </a:r>
            <a:r>
              <a:rPr lang="en-US" sz="1800" cap="none" dirty="0">
                <a:latin typeface="Abadi MT Condensed Light" charset="0"/>
                <a:ea typeface="Abadi MT Condensed Light" charset="0"/>
                <a:cs typeface="Abadi MT Condensed Light" charset="0"/>
              </a:rPr>
              <a:t>.</a:t>
            </a:r>
          </a:p>
        </p:txBody>
      </p:sp>
      <p:sp>
        <p:nvSpPr>
          <p:cNvPr id="5" name="Slide Number Placeholder 4"/>
          <p:cNvSpPr>
            <a:spLocks noGrp="1"/>
          </p:cNvSpPr>
          <p:nvPr>
            <p:ph type="sldNum" sz="quarter" idx="12"/>
          </p:nvPr>
        </p:nvSpPr>
        <p:spPr>
          <a:xfrm>
            <a:off x="10775985" y="5861919"/>
            <a:ext cx="907186" cy="498470"/>
          </a:xfrm>
        </p:spPr>
        <p:txBody>
          <a:bodyPr/>
          <a:lstStyle/>
          <a:p>
            <a:fld id="{6D22F896-40B5-4ADD-8801-0D06FADFA095}" type="slidenum">
              <a:rPr lang="en-US" smtClean="0">
                <a:solidFill>
                  <a:schemeClr val="accent1">
                    <a:lumMod val="60000"/>
                    <a:lumOff val="40000"/>
                  </a:schemeClr>
                </a:solidFill>
              </a:rPr>
              <a:t>4</a:t>
            </a:fld>
            <a:endParaRPr lang="en-US" dirty="0">
              <a:solidFill>
                <a:schemeClr val="accent1">
                  <a:lumMod val="60000"/>
                  <a:lumOff val="40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345" y="1004733"/>
            <a:ext cx="3025833" cy="3782291"/>
          </a:xfrm>
          <a:prstGeom prst="rect">
            <a:avLst/>
          </a:prstGeom>
        </p:spPr>
      </p:pic>
      <p:sp>
        <p:nvSpPr>
          <p:cNvPr id="9" name="TextBox 8"/>
          <p:cNvSpPr txBox="1"/>
          <p:nvPr/>
        </p:nvSpPr>
        <p:spPr>
          <a:xfrm>
            <a:off x="8035635" y="4821379"/>
            <a:ext cx="3019338" cy="338554"/>
          </a:xfrm>
          <a:prstGeom prst="rect">
            <a:avLst/>
          </a:prstGeom>
          <a:noFill/>
        </p:spPr>
        <p:txBody>
          <a:bodyPr wrap="square" rtlCol="0">
            <a:spAutoFit/>
          </a:bodyPr>
          <a:lstStyle/>
          <a:p>
            <a:r>
              <a:rPr lang="en-US" sz="1600" i="1" dirty="0">
                <a:latin typeface="Abadi MT Condensed Light" charset="0"/>
                <a:ea typeface="Abadi MT Condensed Light" charset="0"/>
                <a:cs typeface="Abadi MT Condensed Light" charset="0"/>
              </a:rPr>
              <a:t>Photo by </a:t>
            </a:r>
            <a:r>
              <a:rPr lang="en-US" sz="1600" i="1" dirty="0" err="1">
                <a:latin typeface="Abadi MT Condensed Light" charset="0"/>
                <a:ea typeface="Abadi MT Condensed Light" charset="0"/>
                <a:cs typeface="Abadi MT Condensed Light" charset="0"/>
              </a:rPr>
              <a:t>marywjohn.com</a:t>
            </a:r>
            <a:endParaRPr lang="en-US" sz="1600" i="1" dirty="0">
              <a:latin typeface="Abadi MT Condensed Light" charset="0"/>
              <a:ea typeface="Abadi MT Condensed Light" charset="0"/>
              <a:cs typeface="Abadi MT Condensed Light" charset="0"/>
            </a:endParaRPr>
          </a:p>
        </p:txBody>
      </p:sp>
    </p:spTree>
    <p:extLst>
      <p:ext uri="{BB962C8B-B14F-4D97-AF65-F5344CB8AC3E}">
        <p14:creationId xmlns:p14="http://schemas.microsoft.com/office/powerpoint/2010/main" val="955851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cap="none" dirty="0">
                <a:latin typeface="Abadi MT Condensed Extra Bold" charset="0"/>
                <a:ea typeface="Abadi MT Condensed Extra Bold" charset="0"/>
                <a:cs typeface="Abadi MT Condensed Extra Bold" charset="0"/>
              </a:rPr>
              <a:t>Drama Inc.</a:t>
            </a:r>
            <a:br>
              <a:rPr lang="en-US" dirty="0">
                <a:latin typeface="Abadi MT Condensed Light" charset="0"/>
                <a:ea typeface="Abadi MT Condensed Light" charset="0"/>
                <a:cs typeface="Abadi MT Condensed Light" charset="0"/>
              </a:rPr>
            </a:b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5801" y="1837767"/>
            <a:ext cx="10394707" cy="3536820"/>
          </a:xfrm>
        </p:spPr>
        <p:txBody>
          <a:bodyPr>
            <a:normAutofit fontScale="92500" lnSpcReduction="10000"/>
          </a:bodyPr>
          <a:lstStyle/>
          <a:p>
            <a:r>
              <a:rPr lang="en-US" sz="2800" cap="none" dirty="0">
                <a:latin typeface="Abadi MT Condensed Light" charset="0"/>
                <a:ea typeface="Abadi MT Condensed Light" charset="0"/>
                <a:cs typeface="Abadi MT Condensed Light" charset="0"/>
              </a:rPr>
              <a:t>The creation of Drama Inc. “will be an important step forward in Milwaukee’s civic and cultural growth” </a:t>
            </a:r>
            <a:r>
              <a:rPr lang="en-US" sz="2200" cap="none" dirty="0">
                <a:latin typeface="Abadi MT Condensed Light" charset="0"/>
                <a:ea typeface="Abadi MT Condensed Light" charset="0"/>
                <a:cs typeface="Abadi MT Condensed Light" charset="0"/>
              </a:rPr>
              <a:t>(Mission Statement/Business Plan, 1).</a:t>
            </a:r>
          </a:p>
          <a:p>
            <a:r>
              <a:rPr lang="en-US" sz="2800" cap="none" dirty="0">
                <a:latin typeface="Abadi MT Condensed Light" charset="0"/>
                <a:ea typeface="Abadi MT Condensed Light" charset="0"/>
                <a:cs typeface="Abadi MT Condensed Light" charset="0"/>
              </a:rPr>
              <a:t>Their goal was “to present a season of good plays each year, and to have [the audience] enjoy them as much as we enjoy presenting them” </a:t>
            </a:r>
            <a:r>
              <a:rPr lang="en-US" sz="2200" cap="none" dirty="0">
                <a:latin typeface="Abadi MT Condensed Light" charset="0"/>
                <a:ea typeface="Abadi MT Condensed Light" charset="0"/>
                <a:cs typeface="Abadi MT Condensed Light" charset="0"/>
              </a:rPr>
              <a:t>(Mission Statement/Business Plan, 3).</a:t>
            </a:r>
          </a:p>
          <a:p>
            <a:pPr lvl="0"/>
            <a:r>
              <a:rPr lang="en-US" sz="2800" cap="none" dirty="0">
                <a:latin typeface="Abadi MT Condensed Light" charset="0"/>
                <a:ea typeface="Abadi MT Condensed Light" charset="0"/>
                <a:cs typeface="Abadi MT Condensed Light" charset="0"/>
              </a:rPr>
              <a:t>Drama Inc. would include a drama and fine arts school tied to the Fred Miller Theatre.</a:t>
            </a:r>
          </a:p>
          <a:p>
            <a:pPr lvl="1"/>
            <a:r>
              <a:rPr lang="en-US" sz="2600" cap="none" dirty="0">
                <a:latin typeface="Abadi MT Condensed Light" charset="0"/>
                <a:ea typeface="Abadi MT Condensed Light" charset="0"/>
                <a:cs typeface="Abadi MT Condensed Light" charset="0"/>
              </a:rPr>
              <a:t>The Drama, Incorporated School of the Professional Arts trained students in theater works from 1955 to 1959 </a:t>
            </a:r>
            <a:r>
              <a:rPr lang="en-US" sz="2200" cap="none" dirty="0">
                <a:latin typeface="Abadi MT Condensed Light" charset="0"/>
                <a:ea typeface="Abadi MT Condensed Light" charset="0"/>
                <a:cs typeface="Abadi MT Condensed Light" charset="0"/>
                <a:hlinkClick r:id="rId2"/>
              </a:rPr>
              <a:t>(“Milwaukee Repertory Theatre Records, 1953-1987.”) </a:t>
            </a:r>
            <a:r>
              <a:rPr lang="en-US" sz="2200" cap="none" dirty="0">
                <a:latin typeface="Abadi MT Condensed Light" charset="0"/>
                <a:ea typeface="Abadi MT Condensed Light" charset="0"/>
                <a:cs typeface="Abadi MT Condensed Light" charset="0"/>
              </a:rPr>
              <a:t>. </a:t>
            </a:r>
            <a:endParaRPr lang="en-US" sz="2200" dirty="0"/>
          </a:p>
          <a:p>
            <a:pPr lvl="0"/>
            <a:endParaRPr lang="en-US" sz="2400" cap="none" dirty="0">
              <a:latin typeface="Abadi MT Condensed Light" charset="0"/>
              <a:ea typeface="Abadi MT Condensed Light" charset="0"/>
              <a:cs typeface="Abadi MT Condensed Light" charset="0"/>
            </a:endParaRPr>
          </a:p>
        </p:txBody>
      </p:sp>
      <p:sp>
        <p:nvSpPr>
          <p:cNvPr id="5" name="Slide Number Placeholder 4"/>
          <p:cNvSpPr>
            <a:spLocks noGrp="1"/>
          </p:cNvSpPr>
          <p:nvPr>
            <p:ph type="sldNum" sz="quarter" idx="12"/>
          </p:nvPr>
        </p:nvSpPr>
        <p:spPr>
          <a:xfrm>
            <a:off x="10775991" y="5861312"/>
            <a:ext cx="907186" cy="498470"/>
          </a:xfrm>
        </p:spPr>
        <p:txBody>
          <a:bodyPr/>
          <a:lstStyle/>
          <a:p>
            <a:fld id="{6D22F896-40B5-4ADD-8801-0D06FADFA095}" type="slidenum">
              <a:rPr lang="en-US" smtClean="0">
                <a:solidFill>
                  <a:schemeClr val="accent1">
                    <a:lumMod val="60000"/>
                    <a:lumOff val="40000"/>
                  </a:schemeClr>
                </a:solidFill>
              </a:rPr>
              <a:t>5</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271239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69" y="502140"/>
            <a:ext cx="10396882" cy="1151965"/>
          </a:xfrm>
        </p:spPr>
        <p:txBody>
          <a:bodyPr>
            <a:normAutofit fontScale="90000"/>
          </a:bodyPr>
          <a:lstStyle/>
          <a:p>
            <a:r>
              <a:rPr lang="en-US" sz="6000" cap="none" dirty="0">
                <a:latin typeface="Abadi MT Condensed Extra Bold" charset="0"/>
                <a:ea typeface="Abadi MT Condensed Extra Bold" charset="0"/>
                <a:cs typeface="Abadi MT Condensed Extra Bold" charset="0"/>
              </a:rPr>
              <a:t>Fred C. Miller </a:t>
            </a:r>
            <a:br>
              <a:rPr lang="en-US" dirty="0">
                <a:latin typeface="Abadi MT Condensed Light" charset="0"/>
                <a:ea typeface="Abadi MT Condensed Light" charset="0"/>
                <a:cs typeface="Abadi MT Condensed Light" charset="0"/>
              </a:rPr>
            </a:b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333254" y="1373335"/>
            <a:ext cx="6783777" cy="4127678"/>
          </a:xfrm>
        </p:spPr>
        <p:txBody>
          <a:bodyPr>
            <a:normAutofit fontScale="92500"/>
          </a:bodyPr>
          <a:lstStyle/>
          <a:p>
            <a:pPr lvl="0"/>
            <a:r>
              <a:rPr lang="en-US" sz="2400" cap="none" dirty="0">
                <a:latin typeface="Abadi MT Condensed Light" charset="0"/>
                <a:ea typeface="Abadi MT Condensed Light" charset="0"/>
                <a:cs typeface="Abadi MT Condensed Light" charset="0"/>
              </a:rPr>
              <a:t>The original name of the theater was the Milwaukee City Circle. Up until December 1954, press releases and newspaper articles referred to the project by that name or just City Circle.</a:t>
            </a:r>
          </a:p>
          <a:p>
            <a:pPr lvl="0"/>
            <a:r>
              <a:rPr lang="en-US" sz="2400" cap="none" dirty="0">
                <a:latin typeface="Abadi MT Condensed Light" charset="0"/>
                <a:ea typeface="Abadi MT Condensed Light" charset="0"/>
                <a:cs typeface="Abadi MT Condensed Light" charset="0"/>
              </a:rPr>
              <a:t>Fred C. Miller, the head of the theater fundraising team and the president of the Miller Brewing Co., died in a plane crash on December 17, 1954.</a:t>
            </a:r>
          </a:p>
          <a:p>
            <a:pPr lvl="0"/>
            <a:r>
              <a:rPr lang="en-US" sz="2400" cap="none" dirty="0">
                <a:latin typeface="Abadi MT Condensed Light" charset="0"/>
                <a:ea typeface="Abadi MT Condensed Light" charset="0"/>
                <a:cs typeface="Abadi MT Condensed Light" charset="0"/>
              </a:rPr>
              <a:t>The Drama Inc. Board decided to name the theater the Fredrick C. Miller Memorial Theatre, in his honor.</a:t>
            </a:r>
          </a:p>
        </p:txBody>
      </p:sp>
      <p:sp>
        <p:nvSpPr>
          <p:cNvPr id="5" name="Slide Number Placeholder 4"/>
          <p:cNvSpPr>
            <a:spLocks noGrp="1"/>
          </p:cNvSpPr>
          <p:nvPr>
            <p:ph type="sldNum" sz="quarter" idx="12"/>
          </p:nvPr>
        </p:nvSpPr>
        <p:spPr>
          <a:xfrm>
            <a:off x="10775991" y="5861312"/>
            <a:ext cx="907186" cy="498470"/>
          </a:xfrm>
        </p:spPr>
        <p:txBody>
          <a:bodyPr/>
          <a:lstStyle/>
          <a:p>
            <a:fld id="{6D22F896-40B5-4ADD-8801-0D06FADFA095}" type="slidenum">
              <a:rPr lang="en-US" smtClean="0">
                <a:solidFill>
                  <a:schemeClr val="accent1">
                    <a:lumMod val="60000"/>
                    <a:lumOff val="40000"/>
                  </a:schemeClr>
                </a:solidFill>
              </a:rPr>
              <a:t>6</a:t>
            </a:fld>
            <a:endParaRPr lang="en-US" dirty="0">
              <a:solidFill>
                <a:schemeClr val="accent1">
                  <a:lumMod val="60000"/>
                  <a:lumOff val="40000"/>
                </a:schemeClr>
              </a:solidFill>
            </a:endParaRPr>
          </a:p>
        </p:txBody>
      </p:sp>
      <p:sp>
        <p:nvSpPr>
          <p:cNvPr id="6" name="TextBox 5"/>
          <p:cNvSpPr txBox="1"/>
          <p:nvPr/>
        </p:nvSpPr>
        <p:spPr>
          <a:xfrm>
            <a:off x="685800" y="5682252"/>
            <a:ext cx="8458199" cy="369332"/>
          </a:xfrm>
          <a:prstGeom prst="rect">
            <a:avLst/>
          </a:prstGeom>
          <a:noFill/>
        </p:spPr>
        <p:txBody>
          <a:bodyPr wrap="square" rtlCol="0">
            <a:spAutoFit/>
          </a:bodyPr>
          <a:lstStyle/>
          <a:p>
            <a:pPr lvl="0"/>
            <a:r>
              <a:rPr lang="en-US" dirty="0">
                <a:solidFill>
                  <a:schemeClr val="bg1"/>
                </a:solidFill>
                <a:latin typeface="Abadi MT Condensed Light" charset="0"/>
                <a:ea typeface="Abadi MT Condensed Light" charset="0"/>
                <a:cs typeface="Abadi MT Condensed Light" charset="0"/>
              </a:rPr>
              <a:t>(“A Miller Memorial”)</a:t>
            </a:r>
            <a:endParaRPr lang="en-US" sz="5400"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871"/>
          <a:stretch/>
        </p:blipFill>
        <p:spPr>
          <a:xfrm>
            <a:off x="7289946" y="198748"/>
            <a:ext cx="2866704" cy="3230187"/>
          </a:xfrm>
          <a:prstGeom prst="rect">
            <a:avLst/>
          </a:prstGeom>
        </p:spPr>
      </p:pic>
      <p:sp>
        <p:nvSpPr>
          <p:cNvPr id="7" name="TextBox 6"/>
          <p:cNvSpPr txBox="1"/>
          <p:nvPr/>
        </p:nvSpPr>
        <p:spPr>
          <a:xfrm>
            <a:off x="10120505" y="240934"/>
            <a:ext cx="1530293" cy="830997"/>
          </a:xfrm>
          <a:prstGeom prst="rect">
            <a:avLst/>
          </a:prstGeom>
          <a:noFill/>
        </p:spPr>
        <p:txBody>
          <a:bodyPr wrap="square" rtlCol="0">
            <a:spAutoFit/>
          </a:bodyPr>
          <a:lstStyle/>
          <a:p>
            <a:r>
              <a:rPr lang="en-US" sz="1600" i="1" dirty="0">
                <a:latin typeface="Abadi MT Condensed Light" charset="0"/>
                <a:ea typeface="Abadi MT Condensed Light" charset="0"/>
                <a:cs typeface="Abadi MT Condensed Light" charset="0"/>
              </a:rPr>
              <a:t>Photo by Brookston Beer Bulletin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281" t="2496" r="1134"/>
          <a:stretch/>
        </p:blipFill>
        <p:spPr>
          <a:xfrm>
            <a:off x="8451483" y="3256905"/>
            <a:ext cx="3066728" cy="2346227"/>
          </a:xfrm>
          <a:prstGeom prst="rect">
            <a:avLst/>
          </a:prstGeom>
        </p:spPr>
      </p:pic>
      <p:sp>
        <p:nvSpPr>
          <p:cNvPr id="9" name="TextBox 8"/>
          <p:cNvSpPr txBox="1"/>
          <p:nvPr/>
        </p:nvSpPr>
        <p:spPr>
          <a:xfrm>
            <a:off x="6924261" y="4362124"/>
            <a:ext cx="1530293" cy="1077218"/>
          </a:xfrm>
          <a:prstGeom prst="rect">
            <a:avLst/>
          </a:prstGeom>
          <a:noFill/>
        </p:spPr>
        <p:txBody>
          <a:bodyPr wrap="square" rtlCol="0">
            <a:spAutoFit/>
          </a:bodyPr>
          <a:lstStyle/>
          <a:p>
            <a:pPr algn="r"/>
            <a:r>
              <a:rPr lang="en-US" sz="1600" i="1" dirty="0">
                <a:latin typeface="Abadi MT Condensed Light" charset="0"/>
                <a:ea typeface="Abadi MT Condensed Light" charset="0"/>
                <a:cs typeface="Abadi MT Condensed Light" charset="0"/>
              </a:rPr>
              <a:t>Photo by The Milwaukee Repertory Theater</a:t>
            </a:r>
          </a:p>
          <a:p>
            <a:pPr algn="r"/>
            <a:r>
              <a:rPr lang="en-US" sz="1600" i="1" dirty="0">
                <a:latin typeface="Abadi MT Condensed Light" charset="0"/>
                <a:ea typeface="Abadi MT Condensed Light" charset="0"/>
                <a:cs typeface="Abadi MT Condensed Light" charset="0"/>
              </a:rPr>
              <a:t>Box 6 Folder 8</a:t>
            </a:r>
          </a:p>
        </p:txBody>
      </p:sp>
    </p:spTree>
    <p:extLst>
      <p:ext uri="{BB962C8B-B14F-4D97-AF65-F5344CB8AC3E}">
        <p14:creationId xmlns:p14="http://schemas.microsoft.com/office/powerpoint/2010/main" val="197794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14886"/>
            <a:ext cx="10396882" cy="1151965"/>
          </a:xfrm>
        </p:spPr>
        <p:txBody>
          <a:bodyPr>
            <a:normAutofit fontScale="90000"/>
          </a:bodyPr>
          <a:lstStyle/>
          <a:p>
            <a:r>
              <a:rPr lang="en-US" sz="6000" cap="none" dirty="0">
                <a:latin typeface="Abadi MT Condensed Extra Bold" charset="0"/>
                <a:ea typeface="Abadi MT Condensed Extra Bold" charset="0"/>
                <a:cs typeface="Abadi MT Condensed Extra Bold" charset="0"/>
              </a:rPr>
              <a:t>The Fred Miller Theatre</a:t>
            </a:r>
            <a:br>
              <a:rPr lang="en-US" dirty="0">
                <a:latin typeface="Abadi MT Condensed Light" charset="0"/>
                <a:ea typeface="Abadi MT Condensed Light" charset="0"/>
                <a:cs typeface="Abadi MT Condensed Light" charset="0"/>
              </a:rPr>
            </a:b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47498" y="1474771"/>
            <a:ext cx="7416933" cy="4127957"/>
          </a:xfrm>
        </p:spPr>
        <p:txBody>
          <a:bodyPr>
            <a:normAutofit fontScale="70000" lnSpcReduction="20000"/>
          </a:bodyPr>
          <a:lstStyle/>
          <a:p>
            <a:pPr lvl="0"/>
            <a:r>
              <a:rPr lang="en-US" sz="2800" cap="none" dirty="0">
                <a:latin typeface="Abadi MT Condensed Light" charset="0"/>
                <a:ea typeface="Abadi MT Condensed Light" charset="0"/>
                <a:cs typeface="Abadi MT Condensed Light" charset="0"/>
              </a:rPr>
              <a:t>The Fred Miller Theatre opened on January 25</a:t>
            </a:r>
            <a:r>
              <a:rPr lang="en-US" sz="2800" cap="none" baseline="30000" dirty="0">
                <a:latin typeface="Abadi MT Condensed Light" charset="0"/>
                <a:ea typeface="Abadi MT Condensed Light" charset="0"/>
                <a:cs typeface="Abadi MT Condensed Light" charset="0"/>
              </a:rPr>
              <a:t>th</a:t>
            </a:r>
            <a:r>
              <a:rPr lang="en-US" sz="2800" cap="none" dirty="0">
                <a:latin typeface="Abadi MT Condensed Light" charset="0"/>
                <a:ea typeface="Abadi MT Condensed Light" charset="0"/>
                <a:cs typeface="Abadi MT Condensed Light" charset="0"/>
              </a:rPr>
              <a:t>,1955.</a:t>
            </a:r>
          </a:p>
          <a:p>
            <a:r>
              <a:rPr lang="en-US" sz="2800" cap="none" dirty="0">
                <a:latin typeface="Abadi MT Condensed Light" charset="0"/>
                <a:ea typeface="Abadi MT Condensed Light" charset="0"/>
                <a:cs typeface="Abadi MT Condensed Light" charset="0"/>
              </a:rPr>
              <a:t>Mayor Frank </a:t>
            </a:r>
            <a:r>
              <a:rPr lang="en-US" sz="2800" cap="none" dirty="0" err="1">
                <a:latin typeface="Abadi MT Condensed Light" charset="0"/>
                <a:ea typeface="Abadi MT Condensed Light" charset="0"/>
                <a:cs typeface="Abadi MT Condensed Light" charset="0"/>
              </a:rPr>
              <a:t>Ziedler</a:t>
            </a:r>
            <a:r>
              <a:rPr lang="en-US" sz="2800" cap="none" dirty="0">
                <a:latin typeface="Abadi MT Condensed Light" charset="0"/>
                <a:ea typeface="Abadi MT Condensed Light" charset="0"/>
                <a:cs typeface="Abadi MT Condensed Light" charset="0"/>
              </a:rPr>
              <a:t> declared January 25, 1955 “Drama Day” in Milwaukee as a show of support to the theater’s creation and its benefits to the Milwaukee community </a:t>
            </a:r>
            <a:r>
              <a:rPr lang="en-US" sz="2200" cap="none" dirty="0">
                <a:latin typeface="Abadi MT Condensed Light" charset="0"/>
                <a:ea typeface="Abadi MT Condensed Light" charset="0"/>
                <a:cs typeface="Abadi MT Condensed Light" charset="0"/>
              </a:rPr>
              <a:t>(Draft of Letter to Mayor).  </a:t>
            </a:r>
          </a:p>
          <a:p>
            <a:r>
              <a:rPr lang="en-US" sz="2800" cap="none" dirty="0">
                <a:latin typeface="Abadi MT Condensed Light" charset="0"/>
                <a:ea typeface="Abadi MT Condensed Light" charset="0"/>
                <a:cs typeface="Abadi MT Condensed Light" charset="0"/>
              </a:rPr>
              <a:t>Milwaukee residents contributed $116,656.19 to fund the nonprofit’s start </a:t>
            </a:r>
            <a:r>
              <a:rPr lang="en-US" sz="2200" cap="none" dirty="0">
                <a:latin typeface="Abadi MT Condensed Light" charset="0"/>
                <a:ea typeface="Abadi MT Condensed Light" charset="0"/>
                <a:cs typeface="Abadi MT Condensed Light" charset="0"/>
              </a:rPr>
              <a:t>(Press Release from Fred Miller Theatre re “Milwaukee’s new professional theatre</a:t>
            </a:r>
            <a:r>
              <a:rPr lang="mr-IN" sz="2200" cap="none" dirty="0">
                <a:latin typeface="Abadi MT Condensed Light" charset="0"/>
                <a:ea typeface="Abadi MT Condensed Light" charset="0"/>
                <a:cs typeface="Abadi MT Condensed Light" charset="0"/>
              </a:rPr>
              <a:t>…</a:t>
            </a:r>
            <a:r>
              <a:rPr lang="en-US" sz="2200" cap="none" dirty="0">
                <a:latin typeface="Abadi MT Condensed Light" charset="0"/>
                <a:ea typeface="Abadi MT Condensed Light" charset="0"/>
                <a:cs typeface="Abadi MT Condensed Light" charset="0"/>
              </a:rPr>
              <a:t>”).</a:t>
            </a:r>
          </a:p>
          <a:p>
            <a:r>
              <a:rPr lang="en-US" sz="2800" cap="none" dirty="0">
                <a:latin typeface="Abadi MT Condensed Light" charset="0"/>
                <a:ea typeface="Abadi MT Condensed Light" charset="0"/>
                <a:cs typeface="Abadi MT Condensed Light" charset="0"/>
              </a:rPr>
              <a:t>At the time, this theater was the only professional winter arena theatre in Wisconsin and one of eleven in the United States </a:t>
            </a:r>
            <a:r>
              <a:rPr lang="en-US" sz="2200" cap="none" dirty="0">
                <a:latin typeface="Abadi MT Condensed Light" charset="0"/>
                <a:ea typeface="Abadi MT Condensed Light" charset="0"/>
                <a:cs typeface="Abadi MT Condensed Light" charset="0"/>
              </a:rPr>
              <a:t>(Press Release from Fred Miller Theatre re “Milwaukee’s new professional theatre</a:t>
            </a:r>
            <a:r>
              <a:rPr lang="mr-IN" sz="2200" cap="none" dirty="0">
                <a:latin typeface="Abadi MT Condensed Light" charset="0"/>
                <a:ea typeface="Abadi MT Condensed Light" charset="0"/>
                <a:cs typeface="Abadi MT Condensed Light" charset="0"/>
              </a:rPr>
              <a:t>…</a:t>
            </a:r>
            <a:r>
              <a:rPr lang="en-US" sz="2200" cap="none" dirty="0">
                <a:latin typeface="Abadi MT Condensed Light" charset="0"/>
                <a:ea typeface="Abadi MT Condensed Light" charset="0"/>
                <a:cs typeface="Abadi MT Condensed Light" charset="0"/>
              </a:rPr>
              <a:t>”).</a:t>
            </a:r>
          </a:p>
          <a:p>
            <a:pPr lvl="0"/>
            <a:endParaRPr lang="en-US" sz="2400" cap="none" dirty="0">
              <a:latin typeface="Abadi MT Condensed Light" charset="0"/>
              <a:ea typeface="Abadi MT Condensed Light" charset="0"/>
              <a:cs typeface="Abadi MT Condensed Light" charset="0"/>
            </a:endParaRPr>
          </a:p>
        </p:txBody>
      </p:sp>
      <p:sp>
        <p:nvSpPr>
          <p:cNvPr id="4" name="TextBox 3"/>
          <p:cNvSpPr txBox="1"/>
          <p:nvPr/>
        </p:nvSpPr>
        <p:spPr>
          <a:xfrm>
            <a:off x="685801" y="5711687"/>
            <a:ext cx="8458199" cy="338554"/>
          </a:xfrm>
          <a:prstGeom prst="rect">
            <a:avLst/>
          </a:prstGeom>
          <a:noFill/>
        </p:spPr>
        <p:txBody>
          <a:bodyPr wrap="square" rtlCol="0">
            <a:spAutoFit/>
          </a:bodyPr>
          <a:lstStyle/>
          <a:p>
            <a:pPr lvl="0"/>
            <a:r>
              <a:rPr lang="en-US" sz="1600" dirty="0">
                <a:solidFill>
                  <a:schemeClr val="bg1"/>
                </a:solidFill>
                <a:latin typeface="Abadi MT Condensed Light" charset="0"/>
                <a:ea typeface="Abadi MT Condensed Light" charset="0"/>
                <a:cs typeface="Abadi MT Condensed Light" charset="0"/>
              </a:rPr>
              <a:t>  </a:t>
            </a:r>
          </a:p>
        </p:txBody>
      </p:sp>
      <p:sp>
        <p:nvSpPr>
          <p:cNvPr id="5" name="Slide Number Placeholder 4"/>
          <p:cNvSpPr>
            <a:spLocks noGrp="1"/>
          </p:cNvSpPr>
          <p:nvPr>
            <p:ph type="sldNum" sz="quarter" idx="12"/>
          </p:nvPr>
        </p:nvSpPr>
        <p:spPr>
          <a:xfrm>
            <a:off x="10792616" y="5861312"/>
            <a:ext cx="907186" cy="498470"/>
          </a:xfrm>
        </p:spPr>
        <p:txBody>
          <a:bodyPr/>
          <a:lstStyle/>
          <a:p>
            <a:fld id="{6D22F896-40B5-4ADD-8801-0D06FADFA095}" type="slidenum">
              <a:rPr lang="en-US" smtClean="0">
                <a:solidFill>
                  <a:schemeClr val="accent1">
                    <a:lumMod val="60000"/>
                    <a:lumOff val="40000"/>
                  </a:schemeClr>
                </a:solidFill>
              </a:rPr>
              <a:t>7</a:t>
            </a:fld>
            <a:endParaRPr lang="en-US" dirty="0">
              <a:solidFill>
                <a:schemeClr val="accent1">
                  <a:lumMod val="60000"/>
                  <a:lumOff val="4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734" y="1381285"/>
            <a:ext cx="3532909" cy="3532909"/>
          </a:xfrm>
          <a:prstGeom prst="rect">
            <a:avLst/>
          </a:prstGeom>
        </p:spPr>
      </p:pic>
      <p:sp>
        <p:nvSpPr>
          <p:cNvPr id="7" name="TextBox 6"/>
          <p:cNvSpPr txBox="1"/>
          <p:nvPr/>
        </p:nvSpPr>
        <p:spPr>
          <a:xfrm>
            <a:off x="8064431" y="4879922"/>
            <a:ext cx="3199313" cy="338554"/>
          </a:xfrm>
          <a:prstGeom prst="rect">
            <a:avLst/>
          </a:prstGeom>
          <a:noFill/>
        </p:spPr>
        <p:txBody>
          <a:bodyPr wrap="square" rtlCol="0">
            <a:spAutoFit/>
          </a:bodyPr>
          <a:lstStyle/>
          <a:p>
            <a:r>
              <a:rPr lang="en-US" sz="1600" i="1" dirty="0">
                <a:latin typeface="Abadi MT Condensed Light" charset="0"/>
                <a:ea typeface="Abadi MT Condensed Light" charset="0"/>
                <a:cs typeface="Abadi MT Condensed Light" charset="0"/>
              </a:rPr>
              <a:t>Photo by The Milwaukee </a:t>
            </a:r>
            <a:r>
              <a:rPr lang="en-US" sz="1600" i="1">
                <a:latin typeface="Abadi MT Condensed Light" charset="0"/>
                <a:ea typeface="Abadi MT Condensed Light" charset="0"/>
                <a:cs typeface="Abadi MT Condensed Light" charset="0"/>
              </a:rPr>
              <a:t>Repertory Theater</a:t>
            </a:r>
            <a:endParaRPr lang="en-US" sz="1600" i="1" dirty="0">
              <a:latin typeface="Abadi MT Condensed Light" charset="0"/>
              <a:ea typeface="Abadi MT Condensed Light" charset="0"/>
              <a:cs typeface="Abadi MT Condensed Light" charset="0"/>
            </a:endParaRPr>
          </a:p>
        </p:txBody>
      </p:sp>
    </p:spTree>
    <p:extLst>
      <p:ext uri="{BB962C8B-B14F-4D97-AF65-F5344CB8AC3E}">
        <p14:creationId xmlns:p14="http://schemas.microsoft.com/office/powerpoint/2010/main" val="2024008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888" y="558219"/>
            <a:ext cx="10396882" cy="1151965"/>
          </a:xfrm>
        </p:spPr>
        <p:txBody>
          <a:bodyPr>
            <a:noAutofit/>
          </a:bodyPr>
          <a:lstStyle/>
          <a:p>
            <a:br>
              <a:rPr lang="en-US" cap="none" dirty="0">
                <a:latin typeface="Abadi MT Condensed Extra Bold" charset="0"/>
                <a:ea typeface="Abadi MT Condensed Extra Bold" charset="0"/>
                <a:cs typeface="Abadi MT Condensed Extra Bold" charset="0"/>
              </a:rPr>
            </a:br>
            <a:r>
              <a:rPr lang="en-US" cap="none" dirty="0">
                <a:latin typeface="Abadi MT Condensed Extra Bold" charset="0"/>
                <a:ea typeface="Abadi MT Condensed Extra Bold" charset="0"/>
                <a:cs typeface="Abadi MT Condensed Extra Bold" charset="0"/>
              </a:rPr>
              <a:t>Types of Productions </a:t>
            </a:r>
            <a:br>
              <a:rPr lang="en-US" cap="none" dirty="0">
                <a:latin typeface="Abadi MT Condensed Extra Bold" charset="0"/>
                <a:ea typeface="Abadi MT Condensed Extra Bold" charset="0"/>
                <a:cs typeface="Abadi MT Condensed Extra Bold" charset="0"/>
              </a:rPr>
            </a:br>
            <a:endParaRPr lang="en-US" cap="none"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sz="quarter" idx="13"/>
          </p:nvPr>
        </p:nvSpPr>
        <p:spPr>
          <a:xfrm>
            <a:off x="685801" y="1793314"/>
            <a:ext cx="10394707" cy="3731761"/>
          </a:xfrm>
        </p:spPr>
        <p:txBody>
          <a:bodyPr>
            <a:normAutofit fontScale="92500" lnSpcReduction="20000"/>
          </a:bodyPr>
          <a:lstStyle/>
          <a:p>
            <a:r>
              <a:rPr lang="en-US" sz="2800" cap="none" dirty="0">
                <a:latin typeface="Abadi MT Condensed Light" charset="0"/>
                <a:ea typeface="Abadi MT Condensed Light" charset="0"/>
                <a:cs typeface="Abadi MT Condensed Light" charset="0"/>
              </a:rPr>
              <a:t>The first few seasons were the Broadway straight plays featuring out-of-town star performers to attract audiences. </a:t>
            </a:r>
          </a:p>
          <a:p>
            <a:pPr lvl="1"/>
            <a:r>
              <a:rPr lang="en-US" sz="2400" cap="none" dirty="0">
                <a:latin typeface="Abadi MT Condensed Light" charset="0"/>
                <a:ea typeface="Abadi MT Condensed Light" charset="0"/>
                <a:cs typeface="Abadi MT Condensed Light" charset="0"/>
              </a:rPr>
              <a:t>A straight play is a theater production with no singing </a:t>
            </a:r>
            <a:r>
              <a:rPr lang="en-US" sz="1900" cap="none" dirty="0">
                <a:latin typeface="Abadi MT Condensed Light" charset="0"/>
                <a:ea typeface="Abadi MT Condensed Light" charset="0"/>
                <a:cs typeface="Abadi MT Condensed Light" charset="0"/>
                <a:hlinkClick r:id="rId2"/>
              </a:rPr>
              <a:t>(“Idiom: A Straight Play”)</a:t>
            </a:r>
            <a:r>
              <a:rPr lang="en-US" sz="1900" cap="none" dirty="0">
                <a:latin typeface="Abadi MT Condensed Light" charset="0"/>
                <a:ea typeface="Abadi MT Condensed Light" charset="0"/>
                <a:cs typeface="Abadi MT Condensed Light" charset="0"/>
              </a:rPr>
              <a:t>.</a:t>
            </a:r>
          </a:p>
          <a:p>
            <a:r>
              <a:rPr lang="en-US" sz="2800" cap="none" dirty="0">
                <a:latin typeface="Abadi MT Condensed Light" charset="0"/>
                <a:ea typeface="Abadi MT Condensed Light" charset="0"/>
                <a:cs typeface="Abadi MT Condensed Light" charset="0"/>
              </a:rPr>
              <a:t>In the 1960s, the productions changed into classics and premieres of new works while relying on a resident professional company of actors from the surrounding areas to cast in productions </a:t>
            </a:r>
            <a:r>
              <a:rPr lang="en-US" sz="2200" cap="none" dirty="0">
                <a:latin typeface="Abadi MT Condensed Light" charset="0"/>
                <a:ea typeface="Abadi MT Condensed Light" charset="0"/>
                <a:cs typeface="Abadi MT Condensed Light" charset="0"/>
              </a:rPr>
              <a:t>(Mission Statement/Business Plan, 1).</a:t>
            </a:r>
            <a:endParaRPr lang="en-US" sz="2800" cap="none" dirty="0">
              <a:latin typeface="Abadi MT Condensed Light" charset="0"/>
              <a:ea typeface="Abadi MT Condensed Light" charset="0"/>
              <a:cs typeface="Abadi MT Condensed Light" charset="0"/>
            </a:endParaRPr>
          </a:p>
          <a:p>
            <a:pPr lvl="0"/>
            <a:r>
              <a:rPr lang="en-US" sz="2800" cap="none" dirty="0">
                <a:latin typeface="Abadi MT Condensed Light" charset="0"/>
                <a:ea typeface="Abadi MT Condensed Light" charset="0"/>
                <a:cs typeface="Abadi MT Condensed Light" charset="0"/>
              </a:rPr>
              <a:t> In 1963, the theater was renamed the Milwaukee Repertory Theater, which remains to the present day </a:t>
            </a:r>
            <a:r>
              <a:rPr lang="en-US" sz="2200" cap="none" dirty="0">
                <a:latin typeface="Abadi MT Condensed Light" charset="0"/>
                <a:ea typeface="Abadi MT Condensed Light" charset="0"/>
                <a:cs typeface="Abadi MT Condensed Light" charset="0"/>
                <a:hlinkClick r:id="rId3"/>
              </a:rPr>
              <a:t>(“Our History.”)</a:t>
            </a:r>
            <a:r>
              <a:rPr lang="en-US" sz="2200" cap="none" dirty="0">
                <a:latin typeface="Abadi MT Condensed Light" charset="0"/>
                <a:ea typeface="Abadi MT Condensed Light" charset="0"/>
                <a:cs typeface="Abadi MT Condensed Light" charset="0"/>
              </a:rPr>
              <a:t>.</a:t>
            </a:r>
          </a:p>
          <a:p>
            <a:endParaRPr lang="en-US" sz="2800" cap="none" dirty="0">
              <a:latin typeface="Abadi MT Condensed Light" charset="0"/>
              <a:ea typeface="Abadi MT Condensed Light" charset="0"/>
              <a:cs typeface="Abadi MT Condensed Light" charset="0"/>
            </a:endParaRPr>
          </a:p>
        </p:txBody>
      </p:sp>
      <p:sp>
        <p:nvSpPr>
          <p:cNvPr id="5" name="Slide Number Placeholder 4"/>
          <p:cNvSpPr>
            <a:spLocks noGrp="1"/>
          </p:cNvSpPr>
          <p:nvPr>
            <p:ph type="sldNum" sz="quarter" idx="12"/>
          </p:nvPr>
        </p:nvSpPr>
        <p:spPr>
          <a:xfrm>
            <a:off x="10792619" y="5852325"/>
            <a:ext cx="907186" cy="498470"/>
          </a:xfrm>
        </p:spPr>
        <p:txBody>
          <a:bodyPr/>
          <a:lstStyle/>
          <a:p>
            <a:fld id="{6D22F896-40B5-4ADD-8801-0D06FADFA095}" type="slidenum">
              <a:rPr lang="en-US" smtClean="0">
                <a:solidFill>
                  <a:schemeClr val="accent1">
                    <a:lumMod val="60000"/>
                    <a:lumOff val="40000"/>
                  </a:schemeClr>
                </a:solidFill>
              </a:rPr>
              <a:t>8</a:t>
            </a:fld>
            <a:endParaRPr lang="en-US" dirty="0">
              <a:solidFill>
                <a:schemeClr val="accent1">
                  <a:lumMod val="60000"/>
                  <a:lumOff val="40000"/>
                </a:schemeClr>
              </a:solidFill>
            </a:endParaRPr>
          </a:p>
        </p:txBody>
      </p:sp>
    </p:spTree>
    <p:extLst>
      <p:ext uri="{BB962C8B-B14F-4D97-AF65-F5344CB8AC3E}">
        <p14:creationId xmlns:p14="http://schemas.microsoft.com/office/powerpoint/2010/main" val="9645768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4269</TotalTime>
  <Words>2480</Words>
  <Application>Microsoft Office PowerPoint</Application>
  <PresentationFormat>Widescreen</PresentationFormat>
  <Paragraphs>294</Paragraphs>
  <Slides>31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Abadi MT Condensed Extra Bold</vt:lpstr>
      <vt:lpstr>Abadi MT Condensed Light</vt:lpstr>
      <vt:lpstr>Arial</vt:lpstr>
      <vt:lpstr>Calibri</vt:lpstr>
      <vt:lpstr>Impact</vt:lpstr>
      <vt:lpstr>Main Event</vt:lpstr>
      <vt:lpstr>Milwaukee’s Theater Scene:  The Evolution Of The  Milwaukee Repertory Theater  </vt:lpstr>
      <vt:lpstr>Table of contents</vt:lpstr>
      <vt:lpstr> Theater in 1950s Milwaukee  </vt:lpstr>
      <vt:lpstr> History of the Milwaukee Repertory Theater  </vt:lpstr>
      <vt:lpstr>Mary John</vt:lpstr>
      <vt:lpstr>Drama Inc. </vt:lpstr>
      <vt:lpstr>Fred C. Miller  </vt:lpstr>
      <vt:lpstr>The Fred Miller Theatre </vt:lpstr>
      <vt:lpstr> Types of Productions  </vt:lpstr>
      <vt:lpstr> The Milwaukee Repertory’s Locations </vt:lpstr>
      <vt:lpstr> The Milwaukee Repertory’s First Season (1954-1955) </vt:lpstr>
      <vt:lpstr>PowerPoint Presentation</vt:lpstr>
      <vt:lpstr> The Milwaukee Repertory’s First Season (1954-1955) Report  </vt:lpstr>
      <vt:lpstr> The Milwaukee Repertory’s 65th Season (2018-2019)  </vt:lpstr>
      <vt:lpstr>PowerPoint Presentation</vt:lpstr>
      <vt:lpstr>PowerPoint Presentation</vt:lpstr>
      <vt:lpstr> The Milwaukee Repertory’s 65th Season (2018-2019) Report  </vt:lpstr>
      <vt:lpstr>PowerPoint Presentation</vt:lpstr>
      <vt:lpstr>PowerPoint Presentation</vt:lpstr>
      <vt:lpstr>   The Importance of Community Representation in Milwaukee’s Theaters    </vt:lpstr>
      <vt:lpstr>Accessible Theater Opportunities </vt:lpstr>
      <vt:lpstr>Black Arts MKE</vt:lpstr>
      <vt:lpstr>Bronzeville Arts Ensemble</vt:lpstr>
      <vt:lpstr>Black Arts MKE &amp; Bronzeville Arts Ensemble</vt:lpstr>
      <vt:lpstr>Milwaukee Public Theatre</vt:lpstr>
      <vt:lpstr>Milwaukee Public Theatre</vt:lpstr>
      <vt:lpstr>Why Accessible Theater Matters</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Milwaukee’s Theatre Scene:  The Evolution Of The  Milwaukee Repertory Theater</dc:title>
  <dc:creator>Microsoft Office User</dc:creator>
  <cp:lastModifiedBy>Ann M Hanlon</cp:lastModifiedBy>
  <cp:revision>93</cp:revision>
  <dcterms:created xsi:type="dcterms:W3CDTF">2019-04-16T16:47:33Z</dcterms:created>
  <dcterms:modified xsi:type="dcterms:W3CDTF">2019-08-19T16:22:38Z</dcterms:modified>
</cp:coreProperties>
</file>